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6.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7.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8.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theme/theme9.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 id="2147483844" r:id="rId2"/>
    <p:sldMasterId id="2147483873" r:id="rId3"/>
    <p:sldMasterId id="2147483927" r:id="rId4"/>
    <p:sldMasterId id="2147483957" r:id="rId5"/>
    <p:sldMasterId id="2147484009" r:id="rId6"/>
    <p:sldMasterId id="2147484026" r:id="rId7"/>
    <p:sldMasterId id="2147484062" r:id="rId8"/>
    <p:sldMasterId id="2147484077" r:id="rId9"/>
  </p:sldMasterIdLst>
  <p:sldIdLst>
    <p:sldId id="256" r:id="rId10"/>
    <p:sldId id="261" r:id="rId11"/>
    <p:sldId id="258" r:id="rId12"/>
    <p:sldId id="259" r:id="rId13"/>
    <p:sldId id="270" r:id="rId14"/>
    <p:sldId id="271" r:id="rId15"/>
    <p:sldId id="272" r:id="rId16"/>
    <p:sldId id="263" r:id="rId17"/>
    <p:sldId id="262" r:id="rId18"/>
    <p:sldId id="264" r:id="rId19"/>
    <p:sldId id="265" r:id="rId20"/>
    <p:sldId id="266" r:id="rId21"/>
    <p:sldId id="267" r:id="rId22"/>
    <p:sldId id="268" r:id="rId23"/>
    <p:sldId id="269" r:id="rId24"/>
    <p:sldId id="27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086063B-94B9-485C-B667-C46EA00DE282}">
          <p14:sldIdLst>
            <p14:sldId id="256"/>
            <p14:sldId id="261"/>
            <p14:sldId id="258"/>
            <p14:sldId id="259"/>
            <p14:sldId id="270"/>
            <p14:sldId id="271"/>
            <p14:sldId id="272"/>
            <p14:sldId id="263"/>
            <p14:sldId id="262"/>
            <p14:sldId id="264"/>
          </p14:sldIdLst>
        </p14:section>
        <p14:section name="Untitled Section" id="{414549DC-9723-4E78-B939-42CC8781D697}">
          <p14:sldIdLst>
            <p14:sldId id="265"/>
            <p14:sldId id="266"/>
            <p14:sldId id="267"/>
            <p14:sldId id="268"/>
            <p14:sldId id="269"/>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21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6" d="100"/>
          <a:sy n="66" d="100"/>
        </p:scale>
        <p:origin x="66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93ED93-1C22-4CBE-AD02-BF1D4090888D}" type="doc">
      <dgm:prSet loTypeId="urn:microsoft.com/office/officeart/2005/8/layout/cycle1" loCatId="cycle" qsTypeId="urn:microsoft.com/office/officeart/2005/8/quickstyle/simple1" qsCatId="simple" csTypeId="urn:microsoft.com/office/officeart/2005/8/colors/accent2_5" csCatId="accent2" phldr="1"/>
      <dgm:spPr/>
      <dgm:t>
        <a:bodyPr/>
        <a:lstStyle/>
        <a:p>
          <a:endParaRPr lang="en-IN"/>
        </a:p>
      </dgm:t>
    </dgm:pt>
    <dgm:pt modelId="{4D30A516-B31D-4671-A081-167EC3E56B4F}">
      <dgm:prSet phldrT="[Text]"/>
      <dgm:spPr/>
      <dgm:t>
        <a:bodyPr/>
        <a:lstStyle/>
        <a:p>
          <a:r>
            <a:rPr lang="en-US" dirty="0"/>
            <a:t>User enters Medicine name or batch number</a:t>
          </a:r>
          <a:endParaRPr lang="en-IN" dirty="0"/>
        </a:p>
      </dgm:t>
    </dgm:pt>
    <dgm:pt modelId="{69E7347F-22D0-4923-9D81-87FA71D17A27}" type="parTrans" cxnId="{8F806F85-A5AB-4831-9894-91BDB42C651F}">
      <dgm:prSet/>
      <dgm:spPr/>
      <dgm:t>
        <a:bodyPr/>
        <a:lstStyle/>
        <a:p>
          <a:endParaRPr lang="en-IN"/>
        </a:p>
      </dgm:t>
    </dgm:pt>
    <dgm:pt modelId="{5C3BF314-4877-4F6E-8818-0B8D46DA3F45}" type="sibTrans" cxnId="{8F806F85-A5AB-4831-9894-91BDB42C651F}">
      <dgm:prSet/>
      <dgm:spPr/>
      <dgm:t>
        <a:bodyPr/>
        <a:lstStyle/>
        <a:p>
          <a:endParaRPr lang="en-IN"/>
        </a:p>
      </dgm:t>
    </dgm:pt>
    <dgm:pt modelId="{E1F30DC3-152C-40F3-A4E0-ADBA98BF02CA}">
      <dgm:prSet phldrT="[Text]"/>
      <dgm:spPr/>
      <dgm:t>
        <a:bodyPr/>
        <a:lstStyle/>
        <a:p>
          <a:r>
            <a:rPr lang="en-US" dirty="0"/>
            <a:t>System searches the database</a:t>
          </a:r>
          <a:endParaRPr lang="en-IN" dirty="0"/>
        </a:p>
        <a:p>
          <a:endParaRPr lang="en-IN" dirty="0"/>
        </a:p>
      </dgm:t>
    </dgm:pt>
    <dgm:pt modelId="{7A57A942-34C5-4646-8BBF-A5F456DF3520}" type="parTrans" cxnId="{F642AC82-AFE7-4A54-A28D-1C77ADA676C9}">
      <dgm:prSet/>
      <dgm:spPr/>
      <dgm:t>
        <a:bodyPr/>
        <a:lstStyle/>
        <a:p>
          <a:endParaRPr lang="en-IN"/>
        </a:p>
      </dgm:t>
    </dgm:pt>
    <dgm:pt modelId="{9E3A91E5-B87E-40E4-B832-356D2D494626}" type="sibTrans" cxnId="{F642AC82-AFE7-4A54-A28D-1C77ADA676C9}">
      <dgm:prSet/>
      <dgm:spPr/>
      <dgm:t>
        <a:bodyPr/>
        <a:lstStyle/>
        <a:p>
          <a:endParaRPr lang="en-IN"/>
        </a:p>
      </dgm:t>
    </dgm:pt>
    <dgm:pt modelId="{71AFA3B9-0982-4750-B26C-58BC7EF05CA8}">
      <dgm:prSet phldrT="[Text]"/>
      <dgm:spPr/>
      <dgm:t>
        <a:bodyPr/>
        <a:lstStyle/>
        <a:p>
          <a:r>
            <a:rPr lang="en-US" dirty="0"/>
            <a:t>If Medicine is found: </a:t>
          </a:r>
          <a:endParaRPr lang="en-IN" dirty="0"/>
        </a:p>
        <a:p>
          <a:r>
            <a:rPr lang="en-US" dirty="0"/>
            <a:t>- Display related information about the medicine and the dosage</a:t>
          </a:r>
          <a:endParaRPr lang="en-IN" dirty="0"/>
        </a:p>
        <a:p>
          <a:endParaRPr lang="en-IN" dirty="0"/>
        </a:p>
      </dgm:t>
    </dgm:pt>
    <dgm:pt modelId="{361E3C12-2B0E-4B55-AB13-176950295FE3}" type="parTrans" cxnId="{4EE3BFE2-3FA3-4E5E-A63B-1FE6FBCF32C6}">
      <dgm:prSet/>
      <dgm:spPr/>
      <dgm:t>
        <a:bodyPr/>
        <a:lstStyle/>
        <a:p>
          <a:endParaRPr lang="en-IN"/>
        </a:p>
      </dgm:t>
    </dgm:pt>
    <dgm:pt modelId="{9375DEE0-9B54-4A5E-A3E6-EF481DAD0FA6}" type="sibTrans" cxnId="{4EE3BFE2-3FA3-4E5E-A63B-1FE6FBCF32C6}">
      <dgm:prSet/>
      <dgm:spPr/>
      <dgm:t>
        <a:bodyPr/>
        <a:lstStyle/>
        <a:p>
          <a:endParaRPr lang="en-IN"/>
        </a:p>
      </dgm:t>
    </dgm:pt>
    <dgm:pt modelId="{3AD97309-E894-4ACE-9435-C200167BFEA6}">
      <dgm:prSet phldrT="[Text]"/>
      <dgm:spPr/>
      <dgm:t>
        <a:bodyPr/>
        <a:lstStyle/>
        <a:p>
          <a:r>
            <a:rPr lang="en-US" dirty="0"/>
            <a:t> If Medicine is not found:</a:t>
          </a:r>
          <a:endParaRPr lang="en-IN" dirty="0"/>
        </a:p>
        <a:p>
          <a:r>
            <a:rPr lang="en-US" dirty="0"/>
            <a:t>- Display the "Medicine not found" message</a:t>
          </a:r>
          <a:endParaRPr lang="en-IN" dirty="0"/>
        </a:p>
        <a:p>
          <a:endParaRPr lang="en-IN" dirty="0"/>
        </a:p>
      </dgm:t>
    </dgm:pt>
    <dgm:pt modelId="{3F1726BE-8671-4D1E-8BFC-162A67D2C834}" type="parTrans" cxnId="{EE907F2E-9E65-4C13-8645-3C18C1FDB3B0}">
      <dgm:prSet/>
      <dgm:spPr/>
      <dgm:t>
        <a:bodyPr/>
        <a:lstStyle/>
        <a:p>
          <a:endParaRPr lang="en-IN"/>
        </a:p>
      </dgm:t>
    </dgm:pt>
    <dgm:pt modelId="{2EF467A9-0031-4700-890C-70E88EC8A1A0}" type="sibTrans" cxnId="{EE907F2E-9E65-4C13-8645-3C18C1FDB3B0}">
      <dgm:prSet/>
      <dgm:spPr/>
      <dgm:t>
        <a:bodyPr/>
        <a:lstStyle/>
        <a:p>
          <a:endParaRPr lang="en-IN"/>
        </a:p>
      </dgm:t>
    </dgm:pt>
    <dgm:pt modelId="{CE69A507-1DBD-429F-824A-7B46CF7A2861}">
      <dgm:prSet phldrT="[Text]"/>
      <dgm:spPr/>
      <dgm:t>
        <a:bodyPr/>
        <a:lstStyle/>
        <a:p>
          <a:r>
            <a:rPr lang="en-US" dirty="0"/>
            <a:t>User opens the Medicine Website</a:t>
          </a:r>
          <a:endParaRPr lang="en-IN" dirty="0"/>
        </a:p>
      </dgm:t>
    </dgm:pt>
    <dgm:pt modelId="{FEDB2477-3737-4D0B-B87F-F9814CCF947B}" type="parTrans" cxnId="{FDABF57F-F125-41B3-A326-B9F4D5E6E76E}">
      <dgm:prSet/>
      <dgm:spPr/>
      <dgm:t>
        <a:bodyPr/>
        <a:lstStyle/>
        <a:p>
          <a:endParaRPr lang="en-IN"/>
        </a:p>
      </dgm:t>
    </dgm:pt>
    <dgm:pt modelId="{7E395FAA-792D-4A52-AA72-4CDD589EA6EA}" type="sibTrans" cxnId="{FDABF57F-F125-41B3-A326-B9F4D5E6E76E}">
      <dgm:prSet/>
      <dgm:spPr/>
      <dgm:t>
        <a:bodyPr/>
        <a:lstStyle/>
        <a:p>
          <a:endParaRPr lang="en-IN"/>
        </a:p>
      </dgm:t>
    </dgm:pt>
    <dgm:pt modelId="{AE697425-03B8-40C5-AE20-D8452369918E}" type="pres">
      <dgm:prSet presAssocID="{9993ED93-1C22-4CBE-AD02-BF1D4090888D}" presName="cycle" presStyleCnt="0">
        <dgm:presLayoutVars>
          <dgm:dir/>
          <dgm:resizeHandles val="exact"/>
        </dgm:presLayoutVars>
      </dgm:prSet>
      <dgm:spPr/>
      <dgm:t>
        <a:bodyPr/>
        <a:lstStyle/>
        <a:p>
          <a:endParaRPr lang="en-US"/>
        </a:p>
      </dgm:t>
    </dgm:pt>
    <dgm:pt modelId="{5F1A5FFE-C5DF-4878-B2D8-6B92E330C8B1}" type="pres">
      <dgm:prSet presAssocID="{4D30A516-B31D-4671-A081-167EC3E56B4F}" presName="dummy" presStyleCnt="0"/>
      <dgm:spPr/>
    </dgm:pt>
    <dgm:pt modelId="{26B6AB0B-2E3C-4097-B75F-79024B7F56F3}" type="pres">
      <dgm:prSet presAssocID="{4D30A516-B31D-4671-A081-167EC3E56B4F}" presName="node" presStyleLbl="revTx" presStyleIdx="0" presStyleCnt="5">
        <dgm:presLayoutVars>
          <dgm:bulletEnabled val="1"/>
        </dgm:presLayoutVars>
      </dgm:prSet>
      <dgm:spPr/>
      <dgm:t>
        <a:bodyPr/>
        <a:lstStyle/>
        <a:p>
          <a:endParaRPr lang="en-US"/>
        </a:p>
      </dgm:t>
    </dgm:pt>
    <dgm:pt modelId="{A5A23B9E-D6FE-4666-A01C-5A6C0CBFBE02}" type="pres">
      <dgm:prSet presAssocID="{5C3BF314-4877-4F6E-8818-0B8D46DA3F45}" presName="sibTrans" presStyleLbl="node1" presStyleIdx="0" presStyleCnt="5"/>
      <dgm:spPr/>
      <dgm:t>
        <a:bodyPr/>
        <a:lstStyle/>
        <a:p>
          <a:endParaRPr lang="en-US"/>
        </a:p>
      </dgm:t>
    </dgm:pt>
    <dgm:pt modelId="{0446A0C2-6432-44DC-8544-6EC0E6753664}" type="pres">
      <dgm:prSet presAssocID="{E1F30DC3-152C-40F3-A4E0-ADBA98BF02CA}" presName="dummy" presStyleCnt="0"/>
      <dgm:spPr/>
    </dgm:pt>
    <dgm:pt modelId="{30F6B390-1721-4DCC-94FF-3F2FE6AF68BA}" type="pres">
      <dgm:prSet presAssocID="{E1F30DC3-152C-40F3-A4E0-ADBA98BF02CA}" presName="node" presStyleLbl="revTx" presStyleIdx="1" presStyleCnt="5">
        <dgm:presLayoutVars>
          <dgm:bulletEnabled val="1"/>
        </dgm:presLayoutVars>
      </dgm:prSet>
      <dgm:spPr/>
      <dgm:t>
        <a:bodyPr/>
        <a:lstStyle/>
        <a:p>
          <a:endParaRPr lang="en-US"/>
        </a:p>
      </dgm:t>
    </dgm:pt>
    <dgm:pt modelId="{EBC60FB1-BCA7-412B-8960-DBFA04CD32B9}" type="pres">
      <dgm:prSet presAssocID="{9E3A91E5-B87E-40E4-B832-356D2D494626}" presName="sibTrans" presStyleLbl="node1" presStyleIdx="1" presStyleCnt="5"/>
      <dgm:spPr/>
      <dgm:t>
        <a:bodyPr/>
        <a:lstStyle/>
        <a:p>
          <a:endParaRPr lang="en-US"/>
        </a:p>
      </dgm:t>
    </dgm:pt>
    <dgm:pt modelId="{099FDBEB-EFF8-4F77-87C6-FF641455F121}" type="pres">
      <dgm:prSet presAssocID="{71AFA3B9-0982-4750-B26C-58BC7EF05CA8}" presName="dummy" presStyleCnt="0"/>
      <dgm:spPr/>
    </dgm:pt>
    <dgm:pt modelId="{435C558B-D0F1-4306-B7E0-7692CCFDF846}" type="pres">
      <dgm:prSet presAssocID="{71AFA3B9-0982-4750-B26C-58BC7EF05CA8}" presName="node" presStyleLbl="revTx" presStyleIdx="2" presStyleCnt="5">
        <dgm:presLayoutVars>
          <dgm:bulletEnabled val="1"/>
        </dgm:presLayoutVars>
      </dgm:prSet>
      <dgm:spPr/>
      <dgm:t>
        <a:bodyPr/>
        <a:lstStyle/>
        <a:p>
          <a:endParaRPr lang="en-US"/>
        </a:p>
      </dgm:t>
    </dgm:pt>
    <dgm:pt modelId="{0641F09E-3D04-41A5-94FA-EFFDF3802309}" type="pres">
      <dgm:prSet presAssocID="{9375DEE0-9B54-4A5E-A3E6-EF481DAD0FA6}" presName="sibTrans" presStyleLbl="node1" presStyleIdx="2" presStyleCnt="5"/>
      <dgm:spPr/>
      <dgm:t>
        <a:bodyPr/>
        <a:lstStyle/>
        <a:p>
          <a:endParaRPr lang="en-US"/>
        </a:p>
      </dgm:t>
    </dgm:pt>
    <dgm:pt modelId="{3F0483D5-13F6-48EF-A8BB-EF283522303A}" type="pres">
      <dgm:prSet presAssocID="{3AD97309-E894-4ACE-9435-C200167BFEA6}" presName="dummy" presStyleCnt="0"/>
      <dgm:spPr/>
    </dgm:pt>
    <dgm:pt modelId="{F47001C3-C0CF-4FDF-ACE1-EA6C6D1B2F0D}" type="pres">
      <dgm:prSet presAssocID="{3AD97309-E894-4ACE-9435-C200167BFEA6}" presName="node" presStyleLbl="revTx" presStyleIdx="3" presStyleCnt="5">
        <dgm:presLayoutVars>
          <dgm:bulletEnabled val="1"/>
        </dgm:presLayoutVars>
      </dgm:prSet>
      <dgm:spPr/>
      <dgm:t>
        <a:bodyPr/>
        <a:lstStyle/>
        <a:p>
          <a:endParaRPr lang="en-US"/>
        </a:p>
      </dgm:t>
    </dgm:pt>
    <dgm:pt modelId="{6346FDEA-5879-4E64-8CED-7C25277CD8BE}" type="pres">
      <dgm:prSet presAssocID="{2EF467A9-0031-4700-890C-70E88EC8A1A0}" presName="sibTrans" presStyleLbl="node1" presStyleIdx="3" presStyleCnt="5"/>
      <dgm:spPr/>
      <dgm:t>
        <a:bodyPr/>
        <a:lstStyle/>
        <a:p>
          <a:endParaRPr lang="en-US"/>
        </a:p>
      </dgm:t>
    </dgm:pt>
    <dgm:pt modelId="{9EA98B1B-535A-4437-8D18-9DF50E29BD2B}" type="pres">
      <dgm:prSet presAssocID="{CE69A507-1DBD-429F-824A-7B46CF7A2861}" presName="dummy" presStyleCnt="0"/>
      <dgm:spPr/>
    </dgm:pt>
    <dgm:pt modelId="{26ACF971-74E8-49A5-9DBD-B3EC6E528C7B}" type="pres">
      <dgm:prSet presAssocID="{CE69A507-1DBD-429F-824A-7B46CF7A2861}" presName="node" presStyleLbl="revTx" presStyleIdx="4" presStyleCnt="5">
        <dgm:presLayoutVars>
          <dgm:bulletEnabled val="1"/>
        </dgm:presLayoutVars>
      </dgm:prSet>
      <dgm:spPr/>
      <dgm:t>
        <a:bodyPr/>
        <a:lstStyle/>
        <a:p>
          <a:endParaRPr lang="en-US"/>
        </a:p>
      </dgm:t>
    </dgm:pt>
    <dgm:pt modelId="{8766A4B5-DF7D-49C2-93A3-CCA20F452E98}" type="pres">
      <dgm:prSet presAssocID="{7E395FAA-792D-4A52-AA72-4CDD589EA6EA}" presName="sibTrans" presStyleLbl="node1" presStyleIdx="4" presStyleCnt="5"/>
      <dgm:spPr/>
      <dgm:t>
        <a:bodyPr/>
        <a:lstStyle/>
        <a:p>
          <a:endParaRPr lang="en-US"/>
        </a:p>
      </dgm:t>
    </dgm:pt>
  </dgm:ptLst>
  <dgm:cxnLst>
    <dgm:cxn modelId="{83D3549F-39F9-48B5-A59D-48CC78D83FA2}" type="presOf" srcId="{9375DEE0-9B54-4A5E-A3E6-EF481DAD0FA6}" destId="{0641F09E-3D04-41A5-94FA-EFFDF3802309}" srcOrd="0" destOrd="0" presId="urn:microsoft.com/office/officeart/2005/8/layout/cycle1"/>
    <dgm:cxn modelId="{61A92E6C-1010-4FA0-A208-2B6E5117C8CC}" type="presOf" srcId="{71AFA3B9-0982-4750-B26C-58BC7EF05CA8}" destId="{435C558B-D0F1-4306-B7E0-7692CCFDF846}" srcOrd="0" destOrd="0" presId="urn:microsoft.com/office/officeart/2005/8/layout/cycle1"/>
    <dgm:cxn modelId="{0C2DB6C8-4141-4496-8503-07A38AFE2C7C}" type="presOf" srcId="{7E395FAA-792D-4A52-AA72-4CDD589EA6EA}" destId="{8766A4B5-DF7D-49C2-93A3-CCA20F452E98}" srcOrd="0" destOrd="0" presId="urn:microsoft.com/office/officeart/2005/8/layout/cycle1"/>
    <dgm:cxn modelId="{C54657BB-D287-4635-847F-4A712E98AECF}" type="presOf" srcId="{2EF467A9-0031-4700-890C-70E88EC8A1A0}" destId="{6346FDEA-5879-4E64-8CED-7C25277CD8BE}" srcOrd="0" destOrd="0" presId="urn:microsoft.com/office/officeart/2005/8/layout/cycle1"/>
    <dgm:cxn modelId="{8F806F85-A5AB-4831-9894-91BDB42C651F}" srcId="{9993ED93-1C22-4CBE-AD02-BF1D4090888D}" destId="{4D30A516-B31D-4671-A081-167EC3E56B4F}" srcOrd="0" destOrd="0" parTransId="{69E7347F-22D0-4923-9D81-87FA71D17A27}" sibTransId="{5C3BF314-4877-4F6E-8818-0B8D46DA3F45}"/>
    <dgm:cxn modelId="{EE907F2E-9E65-4C13-8645-3C18C1FDB3B0}" srcId="{9993ED93-1C22-4CBE-AD02-BF1D4090888D}" destId="{3AD97309-E894-4ACE-9435-C200167BFEA6}" srcOrd="3" destOrd="0" parTransId="{3F1726BE-8671-4D1E-8BFC-162A67D2C834}" sibTransId="{2EF467A9-0031-4700-890C-70E88EC8A1A0}"/>
    <dgm:cxn modelId="{FDABF57F-F125-41B3-A326-B9F4D5E6E76E}" srcId="{9993ED93-1C22-4CBE-AD02-BF1D4090888D}" destId="{CE69A507-1DBD-429F-824A-7B46CF7A2861}" srcOrd="4" destOrd="0" parTransId="{FEDB2477-3737-4D0B-B87F-F9814CCF947B}" sibTransId="{7E395FAA-792D-4A52-AA72-4CDD589EA6EA}"/>
    <dgm:cxn modelId="{F642AC82-AFE7-4A54-A28D-1C77ADA676C9}" srcId="{9993ED93-1C22-4CBE-AD02-BF1D4090888D}" destId="{E1F30DC3-152C-40F3-A4E0-ADBA98BF02CA}" srcOrd="1" destOrd="0" parTransId="{7A57A942-34C5-4646-8BBF-A5F456DF3520}" sibTransId="{9E3A91E5-B87E-40E4-B832-356D2D494626}"/>
    <dgm:cxn modelId="{D922F07A-AA44-4A02-B20B-FB3BD9235E2D}" type="presOf" srcId="{9993ED93-1C22-4CBE-AD02-BF1D4090888D}" destId="{AE697425-03B8-40C5-AE20-D8452369918E}" srcOrd="0" destOrd="0" presId="urn:microsoft.com/office/officeart/2005/8/layout/cycle1"/>
    <dgm:cxn modelId="{0FFC2111-8646-4CF4-B532-2D725B523203}" type="presOf" srcId="{CE69A507-1DBD-429F-824A-7B46CF7A2861}" destId="{26ACF971-74E8-49A5-9DBD-B3EC6E528C7B}" srcOrd="0" destOrd="0" presId="urn:microsoft.com/office/officeart/2005/8/layout/cycle1"/>
    <dgm:cxn modelId="{8CCFAE11-2E52-4757-9B7E-A7B304C50F8F}" type="presOf" srcId="{E1F30DC3-152C-40F3-A4E0-ADBA98BF02CA}" destId="{30F6B390-1721-4DCC-94FF-3F2FE6AF68BA}" srcOrd="0" destOrd="0" presId="urn:microsoft.com/office/officeart/2005/8/layout/cycle1"/>
    <dgm:cxn modelId="{DCF372DF-8F51-43A2-9482-D7FC863BE231}" type="presOf" srcId="{9E3A91E5-B87E-40E4-B832-356D2D494626}" destId="{EBC60FB1-BCA7-412B-8960-DBFA04CD32B9}" srcOrd="0" destOrd="0" presId="urn:microsoft.com/office/officeart/2005/8/layout/cycle1"/>
    <dgm:cxn modelId="{8865B75E-4016-4EF8-9D2C-2F654C405780}" type="presOf" srcId="{3AD97309-E894-4ACE-9435-C200167BFEA6}" destId="{F47001C3-C0CF-4FDF-ACE1-EA6C6D1B2F0D}" srcOrd="0" destOrd="0" presId="urn:microsoft.com/office/officeart/2005/8/layout/cycle1"/>
    <dgm:cxn modelId="{1670EE97-CFBB-400E-AAC5-6AB7FDA9835A}" type="presOf" srcId="{4D30A516-B31D-4671-A081-167EC3E56B4F}" destId="{26B6AB0B-2E3C-4097-B75F-79024B7F56F3}" srcOrd="0" destOrd="0" presId="urn:microsoft.com/office/officeart/2005/8/layout/cycle1"/>
    <dgm:cxn modelId="{4A511B10-DFEA-4A8E-8FA2-E69D42BA3C13}" type="presOf" srcId="{5C3BF314-4877-4F6E-8818-0B8D46DA3F45}" destId="{A5A23B9E-D6FE-4666-A01C-5A6C0CBFBE02}" srcOrd="0" destOrd="0" presId="urn:microsoft.com/office/officeart/2005/8/layout/cycle1"/>
    <dgm:cxn modelId="{4EE3BFE2-3FA3-4E5E-A63B-1FE6FBCF32C6}" srcId="{9993ED93-1C22-4CBE-AD02-BF1D4090888D}" destId="{71AFA3B9-0982-4750-B26C-58BC7EF05CA8}" srcOrd="2" destOrd="0" parTransId="{361E3C12-2B0E-4B55-AB13-176950295FE3}" sibTransId="{9375DEE0-9B54-4A5E-A3E6-EF481DAD0FA6}"/>
    <dgm:cxn modelId="{28042D7E-B4E9-47FE-8FA2-F36722CEEB07}" type="presParOf" srcId="{AE697425-03B8-40C5-AE20-D8452369918E}" destId="{5F1A5FFE-C5DF-4878-B2D8-6B92E330C8B1}" srcOrd="0" destOrd="0" presId="urn:microsoft.com/office/officeart/2005/8/layout/cycle1"/>
    <dgm:cxn modelId="{73594FE0-4C5B-496B-82EF-AE11E9B95C22}" type="presParOf" srcId="{AE697425-03B8-40C5-AE20-D8452369918E}" destId="{26B6AB0B-2E3C-4097-B75F-79024B7F56F3}" srcOrd="1" destOrd="0" presId="urn:microsoft.com/office/officeart/2005/8/layout/cycle1"/>
    <dgm:cxn modelId="{EDAA614A-26E3-4A40-A089-FBCD73D28E7F}" type="presParOf" srcId="{AE697425-03B8-40C5-AE20-D8452369918E}" destId="{A5A23B9E-D6FE-4666-A01C-5A6C0CBFBE02}" srcOrd="2" destOrd="0" presId="urn:microsoft.com/office/officeart/2005/8/layout/cycle1"/>
    <dgm:cxn modelId="{764537ED-A612-4EAD-BA4E-532AF295B7E3}" type="presParOf" srcId="{AE697425-03B8-40C5-AE20-D8452369918E}" destId="{0446A0C2-6432-44DC-8544-6EC0E6753664}" srcOrd="3" destOrd="0" presId="urn:microsoft.com/office/officeart/2005/8/layout/cycle1"/>
    <dgm:cxn modelId="{512AAC22-3ACF-4CB6-9C91-7572D7FE184F}" type="presParOf" srcId="{AE697425-03B8-40C5-AE20-D8452369918E}" destId="{30F6B390-1721-4DCC-94FF-3F2FE6AF68BA}" srcOrd="4" destOrd="0" presId="urn:microsoft.com/office/officeart/2005/8/layout/cycle1"/>
    <dgm:cxn modelId="{A0E89F21-D080-434C-BBED-6700ECCEB46B}" type="presParOf" srcId="{AE697425-03B8-40C5-AE20-D8452369918E}" destId="{EBC60FB1-BCA7-412B-8960-DBFA04CD32B9}" srcOrd="5" destOrd="0" presId="urn:microsoft.com/office/officeart/2005/8/layout/cycle1"/>
    <dgm:cxn modelId="{BEDF9543-41DE-477B-B594-9903CFB3CB26}" type="presParOf" srcId="{AE697425-03B8-40C5-AE20-D8452369918E}" destId="{099FDBEB-EFF8-4F77-87C6-FF641455F121}" srcOrd="6" destOrd="0" presId="urn:microsoft.com/office/officeart/2005/8/layout/cycle1"/>
    <dgm:cxn modelId="{9C3DD748-4EAD-4AA4-A9DA-EF52FC66D94B}" type="presParOf" srcId="{AE697425-03B8-40C5-AE20-D8452369918E}" destId="{435C558B-D0F1-4306-B7E0-7692CCFDF846}" srcOrd="7" destOrd="0" presId="urn:microsoft.com/office/officeart/2005/8/layout/cycle1"/>
    <dgm:cxn modelId="{76D7E646-A320-4E17-8F3A-1E9011F73D6A}" type="presParOf" srcId="{AE697425-03B8-40C5-AE20-D8452369918E}" destId="{0641F09E-3D04-41A5-94FA-EFFDF3802309}" srcOrd="8" destOrd="0" presId="urn:microsoft.com/office/officeart/2005/8/layout/cycle1"/>
    <dgm:cxn modelId="{E886B4E3-E1FB-45BB-80F8-3C6D4867F8AF}" type="presParOf" srcId="{AE697425-03B8-40C5-AE20-D8452369918E}" destId="{3F0483D5-13F6-48EF-A8BB-EF283522303A}" srcOrd="9" destOrd="0" presId="urn:microsoft.com/office/officeart/2005/8/layout/cycle1"/>
    <dgm:cxn modelId="{A5251F71-B33B-4440-A1BC-C154AFD36E73}" type="presParOf" srcId="{AE697425-03B8-40C5-AE20-D8452369918E}" destId="{F47001C3-C0CF-4FDF-ACE1-EA6C6D1B2F0D}" srcOrd="10" destOrd="0" presId="urn:microsoft.com/office/officeart/2005/8/layout/cycle1"/>
    <dgm:cxn modelId="{ECBE436D-EE77-4E7B-9695-3BC4558BF96F}" type="presParOf" srcId="{AE697425-03B8-40C5-AE20-D8452369918E}" destId="{6346FDEA-5879-4E64-8CED-7C25277CD8BE}" srcOrd="11" destOrd="0" presId="urn:microsoft.com/office/officeart/2005/8/layout/cycle1"/>
    <dgm:cxn modelId="{2C5F7206-65A6-4940-BC7E-B6E0488C75B0}" type="presParOf" srcId="{AE697425-03B8-40C5-AE20-D8452369918E}" destId="{9EA98B1B-535A-4437-8D18-9DF50E29BD2B}" srcOrd="12" destOrd="0" presId="urn:microsoft.com/office/officeart/2005/8/layout/cycle1"/>
    <dgm:cxn modelId="{178A05E4-DE1D-4FF2-8AB5-7F957A7FE0EB}" type="presParOf" srcId="{AE697425-03B8-40C5-AE20-D8452369918E}" destId="{26ACF971-74E8-49A5-9DBD-B3EC6E528C7B}" srcOrd="13" destOrd="0" presId="urn:microsoft.com/office/officeart/2005/8/layout/cycle1"/>
    <dgm:cxn modelId="{313A11C1-11B8-4636-A072-5033661ED4E6}" type="presParOf" srcId="{AE697425-03B8-40C5-AE20-D8452369918E}" destId="{8766A4B5-DF7D-49C2-93A3-CCA20F452E98}"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B6AB0B-2E3C-4097-B75F-79024B7F56F3}">
      <dsp:nvSpPr>
        <dsp:cNvPr id="0" name=""/>
        <dsp:cNvSpPr/>
      </dsp:nvSpPr>
      <dsp:spPr>
        <a:xfrm>
          <a:off x="4704665" y="39140"/>
          <a:ext cx="1341437" cy="1341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User enters Medicine name or batch number</a:t>
          </a:r>
          <a:endParaRPr lang="en-IN" sz="1100" kern="1200" dirty="0"/>
        </a:p>
      </dsp:txBody>
      <dsp:txXfrm>
        <a:off x="4704665" y="39140"/>
        <a:ext cx="1341437" cy="1341437"/>
      </dsp:txXfrm>
    </dsp:sp>
    <dsp:sp modelId="{A5A23B9E-D6FE-4666-A01C-5A6C0CBFBE02}">
      <dsp:nvSpPr>
        <dsp:cNvPr id="0" name=""/>
        <dsp:cNvSpPr/>
      </dsp:nvSpPr>
      <dsp:spPr>
        <a:xfrm>
          <a:off x="1549560" y="385"/>
          <a:ext cx="5028878" cy="5028878"/>
        </a:xfrm>
        <a:prstGeom prst="circularArrow">
          <a:avLst>
            <a:gd name="adj1" fmla="val 5202"/>
            <a:gd name="adj2" fmla="val 336015"/>
            <a:gd name="adj3" fmla="val 21292825"/>
            <a:gd name="adj4" fmla="val 19766604"/>
            <a:gd name="adj5" fmla="val 6068"/>
          </a:avLst>
        </a:prstGeom>
        <a:solidFill>
          <a:schemeClr val="accent2">
            <a:alpha val="90000"/>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F6B390-1721-4DCC-94FF-3F2FE6AF68BA}">
      <dsp:nvSpPr>
        <dsp:cNvPr id="0" name=""/>
        <dsp:cNvSpPr/>
      </dsp:nvSpPr>
      <dsp:spPr>
        <a:xfrm>
          <a:off x="5515145" y="2533541"/>
          <a:ext cx="1341437" cy="1341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System searches the database</a:t>
          </a:r>
          <a:endParaRPr lang="en-IN" sz="1100" kern="1200" dirty="0"/>
        </a:p>
        <a:p>
          <a:pPr lvl="0" algn="ctr" defTabSz="488950">
            <a:lnSpc>
              <a:spcPct val="90000"/>
            </a:lnSpc>
            <a:spcBef>
              <a:spcPct val="0"/>
            </a:spcBef>
            <a:spcAft>
              <a:spcPct val="35000"/>
            </a:spcAft>
          </a:pPr>
          <a:endParaRPr lang="en-IN" sz="1100" kern="1200" dirty="0"/>
        </a:p>
      </dsp:txBody>
      <dsp:txXfrm>
        <a:off x="5515145" y="2533541"/>
        <a:ext cx="1341437" cy="1341437"/>
      </dsp:txXfrm>
    </dsp:sp>
    <dsp:sp modelId="{EBC60FB1-BCA7-412B-8960-DBFA04CD32B9}">
      <dsp:nvSpPr>
        <dsp:cNvPr id="0" name=""/>
        <dsp:cNvSpPr/>
      </dsp:nvSpPr>
      <dsp:spPr>
        <a:xfrm>
          <a:off x="1549560" y="385"/>
          <a:ext cx="5028878" cy="5028878"/>
        </a:xfrm>
        <a:prstGeom prst="circularArrow">
          <a:avLst>
            <a:gd name="adj1" fmla="val 5202"/>
            <a:gd name="adj2" fmla="val 336015"/>
            <a:gd name="adj3" fmla="val 4014266"/>
            <a:gd name="adj4" fmla="val 2253829"/>
            <a:gd name="adj5" fmla="val 6068"/>
          </a:avLst>
        </a:prstGeom>
        <a:solidFill>
          <a:schemeClr val="accent2">
            <a:alpha val="90000"/>
            <a:hueOff val="0"/>
            <a:satOff val="0"/>
            <a:lumOff val="0"/>
            <a:alphaOff val="-1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5C558B-D0F1-4306-B7E0-7692CCFDF846}">
      <dsp:nvSpPr>
        <dsp:cNvPr id="0" name=""/>
        <dsp:cNvSpPr/>
      </dsp:nvSpPr>
      <dsp:spPr>
        <a:xfrm>
          <a:off x="3393281" y="4075166"/>
          <a:ext cx="1341437" cy="1341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If Medicine is found: </a:t>
          </a:r>
          <a:endParaRPr lang="en-IN" sz="1100" kern="1200" dirty="0"/>
        </a:p>
        <a:p>
          <a:pPr lvl="0" algn="ctr" defTabSz="488950">
            <a:lnSpc>
              <a:spcPct val="90000"/>
            </a:lnSpc>
            <a:spcBef>
              <a:spcPct val="0"/>
            </a:spcBef>
            <a:spcAft>
              <a:spcPct val="35000"/>
            </a:spcAft>
          </a:pPr>
          <a:r>
            <a:rPr lang="en-US" sz="1100" kern="1200" dirty="0"/>
            <a:t>- Display related information about the medicine and the dosage</a:t>
          </a:r>
          <a:endParaRPr lang="en-IN" sz="1100" kern="1200" dirty="0"/>
        </a:p>
        <a:p>
          <a:pPr lvl="0" algn="ctr" defTabSz="488950">
            <a:lnSpc>
              <a:spcPct val="90000"/>
            </a:lnSpc>
            <a:spcBef>
              <a:spcPct val="0"/>
            </a:spcBef>
            <a:spcAft>
              <a:spcPct val="35000"/>
            </a:spcAft>
          </a:pPr>
          <a:endParaRPr lang="en-IN" sz="1100" kern="1200" dirty="0"/>
        </a:p>
      </dsp:txBody>
      <dsp:txXfrm>
        <a:off x="3393281" y="4075166"/>
        <a:ext cx="1341437" cy="1341437"/>
      </dsp:txXfrm>
    </dsp:sp>
    <dsp:sp modelId="{0641F09E-3D04-41A5-94FA-EFFDF3802309}">
      <dsp:nvSpPr>
        <dsp:cNvPr id="0" name=""/>
        <dsp:cNvSpPr/>
      </dsp:nvSpPr>
      <dsp:spPr>
        <a:xfrm>
          <a:off x="1549560" y="385"/>
          <a:ext cx="5028878" cy="5028878"/>
        </a:xfrm>
        <a:prstGeom prst="circularArrow">
          <a:avLst>
            <a:gd name="adj1" fmla="val 5202"/>
            <a:gd name="adj2" fmla="val 336015"/>
            <a:gd name="adj3" fmla="val 8210155"/>
            <a:gd name="adj4" fmla="val 6449719"/>
            <a:gd name="adj5" fmla="val 6068"/>
          </a:avLst>
        </a:prstGeom>
        <a:solidFill>
          <a:schemeClr val="accent2">
            <a:alpha val="90000"/>
            <a:hueOff val="0"/>
            <a:satOff val="0"/>
            <a:lumOff val="0"/>
            <a:alphaOff val="-2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7001C3-C0CF-4FDF-ACE1-EA6C6D1B2F0D}">
      <dsp:nvSpPr>
        <dsp:cNvPr id="0" name=""/>
        <dsp:cNvSpPr/>
      </dsp:nvSpPr>
      <dsp:spPr>
        <a:xfrm>
          <a:off x="1271416" y="2533541"/>
          <a:ext cx="1341437" cy="1341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 If Medicine is not found:</a:t>
          </a:r>
          <a:endParaRPr lang="en-IN" sz="1100" kern="1200" dirty="0"/>
        </a:p>
        <a:p>
          <a:pPr lvl="0" algn="ctr" defTabSz="488950">
            <a:lnSpc>
              <a:spcPct val="90000"/>
            </a:lnSpc>
            <a:spcBef>
              <a:spcPct val="0"/>
            </a:spcBef>
            <a:spcAft>
              <a:spcPct val="35000"/>
            </a:spcAft>
          </a:pPr>
          <a:r>
            <a:rPr lang="en-US" sz="1100" kern="1200" dirty="0"/>
            <a:t>- Display the "Medicine not found" message</a:t>
          </a:r>
          <a:endParaRPr lang="en-IN" sz="1100" kern="1200" dirty="0"/>
        </a:p>
        <a:p>
          <a:pPr lvl="0" algn="ctr" defTabSz="488950">
            <a:lnSpc>
              <a:spcPct val="90000"/>
            </a:lnSpc>
            <a:spcBef>
              <a:spcPct val="0"/>
            </a:spcBef>
            <a:spcAft>
              <a:spcPct val="35000"/>
            </a:spcAft>
          </a:pPr>
          <a:endParaRPr lang="en-IN" sz="1100" kern="1200" dirty="0"/>
        </a:p>
      </dsp:txBody>
      <dsp:txXfrm>
        <a:off x="1271416" y="2533541"/>
        <a:ext cx="1341437" cy="1341437"/>
      </dsp:txXfrm>
    </dsp:sp>
    <dsp:sp modelId="{6346FDEA-5879-4E64-8CED-7C25277CD8BE}">
      <dsp:nvSpPr>
        <dsp:cNvPr id="0" name=""/>
        <dsp:cNvSpPr/>
      </dsp:nvSpPr>
      <dsp:spPr>
        <a:xfrm>
          <a:off x="1549560" y="385"/>
          <a:ext cx="5028878" cy="5028878"/>
        </a:xfrm>
        <a:prstGeom prst="circularArrow">
          <a:avLst>
            <a:gd name="adj1" fmla="val 5202"/>
            <a:gd name="adj2" fmla="val 336015"/>
            <a:gd name="adj3" fmla="val 12297380"/>
            <a:gd name="adj4" fmla="val 10771160"/>
            <a:gd name="adj5" fmla="val 6068"/>
          </a:avLst>
        </a:prstGeom>
        <a:solidFill>
          <a:schemeClr val="accent2">
            <a:alpha val="90000"/>
            <a:hueOff val="0"/>
            <a:satOff val="0"/>
            <a:lumOff val="0"/>
            <a:alphaOff val="-3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ACF971-74E8-49A5-9DBD-B3EC6E528C7B}">
      <dsp:nvSpPr>
        <dsp:cNvPr id="0" name=""/>
        <dsp:cNvSpPr/>
      </dsp:nvSpPr>
      <dsp:spPr>
        <a:xfrm>
          <a:off x="2081896" y="39140"/>
          <a:ext cx="1341437" cy="1341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n-US" sz="1100" kern="1200" dirty="0"/>
            <a:t>User opens the Medicine Website</a:t>
          </a:r>
          <a:endParaRPr lang="en-IN" sz="1100" kern="1200" dirty="0"/>
        </a:p>
      </dsp:txBody>
      <dsp:txXfrm>
        <a:off x="2081896" y="39140"/>
        <a:ext cx="1341437" cy="1341437"/>
      </dsp:txXfrm>
    </dsp:sp>
    <dsp:sp modelId="{8766A4B5-DF7D-49C2-93A3-CCA20F452E98}">
      <dsp:nvSpPr>
        <dsp:cNvPr id="0" name=""/>
        <dsp:cNvSpPr/>
      </dsp:nvSpPr>
      <dsp:spPr>
        <a:xfrm>
          <a:off x="1549560" y="385"/>
          <a:ext cx="5028878" cy="5028878"/>
        </a:xfrm>
        <a:prstGeom prst="circularArrow">
          <a:avLst>
            <a:gd name="adj1" fmla="val 5202"/>
            <a:gd name="adj2" fmla="val 336015"/>
            <a:gd name="adj3" fmla="val 16865256"/>
            <a:gd name="adj4" fmla="val 15198729"/>
            <a:gd name="adj5" fmla="val 6068"/>
          </a:avLst>
        </a:prstGeom>
        <a:solidFill>
          <a:schemeClr val="accent2">
            <a:alpha val="90000"/>
            <a:hueOff val="0"/>
            <a:satOff val="0"/>
            <a:lumOff val="0"/>
            <a:alphaOff val="-4000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a:xfrm>
            <a:off x="2416500" y="329307"/>
            <a:ext cx="4973915" cy="309201"/>
          </a:xfrm>
        </p:spPr>
        <p:txBody>
          <a:bodyPr/>
          <a:lstStyle/>
          <a:p>
            <a:endParaRPr lang="en-IN"/>
          </a:p>
        </p:txBody>
      </p:sp>
      <p:sp>
        <p:nvSpPr>
          <p:cNvPr id="6" name="Slide Number Placeholder 5"/>
          <p:cNvSpPr>
            <a:spLocks noGrp="1"/>
          </p:cNvSpPr>
          <p:nvPr>
            <p:ph type="sldNum" sz="quarter" idx="12"/>
          </p:nvPr>
        </p:nvSpPr>
        <p:spPr>
          <a:xfrm>
            <a:off x="1437664" y="798973"/>
            <a:ext cx="811019" cy="503578"/>
          </a:xfrm>
        </p:spPr>
        <p:txBody>
          <a:bodyPr/>
          <a:lstStyle/>
          <a:p>
            <a:fld id="{E82A4840-ECB2-42E4-9D1F-834E1F80E1E9}" type="slidenum">
              <a:rPr lang="en-IN" smtClean="0"/>
              <a:t>‹#›</a:t>
            </a:fld>
            <a:endParaRPr lang="en-IN"/>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1210677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9351852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7667005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960CB-F9CF-4993-97B1-27D22B17D97F}" type="datetimeFigureOut">
              <a:rPr lang="en-IN" smtClean="0"/>
              <a:t>17-10-2023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3278825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27895409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28183243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48886575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83819670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82A4840-ECB2-42E4-9D1F-834E1F80E1E9}"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91768657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69878610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417411624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065349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3241943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402080002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21986561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0067988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429159887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8109490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7679636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960CB-F9CF-4993-97B1-27D22B17D97F}" type="datetimeFigureOut">
              <a:rPr lang="en-IN" smtClean="0"/>
              <a:t>17-10-2023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12669762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89194667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960CB-F9CF-4993-97B1-27D22B17D97F}" type="datetimeFigureOut">
              <a:rPr lang="en-IN" smtClean="0"/>
              <a:t>17-10-2023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04442900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7530040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28763723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a:t>Click icon to add picture</a:t>
            </a:r>
            <a:endParaRPr lang="en-US" dirty="0"/>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a:xfrm>
            <a:off x="590396" y="6041362"/>
            <a:ext cx="3295413" cy="365125"/>
          </a:xfrm>
        </p:spPr>
        <p:txBody>
          <a:bodyPr/>
          <a:lstStyle/>
          <a:p>
            <a:endParaRPr lang="en-IN"/>
          </a:p>
        </p:txBody>
      </p:sp>
      <p:sp>
        <p:nvSpPr>
          <p:cNvPr id="7" name="Slide Number Placeholder 6"/>
          <p:cNvSpPr>
            <a:spLocks noGrp="1"/>
          </p:cNvSpPr>
          <p:nvPr>
            <p:ph type="sldNum" sz="quarter" idx="12"/>
          </p:nvPr>
        </p:nvSpPr>
        <p:spPr>
          <a:xfrm>
            <a:off x="4862689" y="5915888"/>
            <a:ext cx="1062155" cy="490599"/>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80761293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a:t>Click icon to add picture</a:t>
            </a:r>
            <a:endParaRPr lang="en-US" dirty="0"/>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04575410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542344551"/>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4EC960CB-F9CF-4993-97B1-27D22B17D97F}" type="datetimeFigureOut">
              <a:rPr lang="en-IN" smtClean="0"/>
              <a:t>17-10-2023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86135237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09481020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12136170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1858008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95492748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39328742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0569720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427440585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960CB-F9CF-4993-97B1-27D22B17D97F}" type="datetimeFigureOut">
              <a:rPr lang="en-IN" smtClean="0"/>
              <a:t>17-10-2023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713839539"/>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54033831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960CB-F9CF-4993-97B1-27D22B17D97F}" type="datetimeFigureOut">
              <a:rPr lang="en-IN" smtClean="0"/>
              <a:t>17-10-2023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18842466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79357320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19842939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97513832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65130445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a:xfrm>
            <a:off x="685800" y="379941"/>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82A4840-ECB2-42E4-9D1F-834E1F80E1E9}" type="slidenum">
              <a:rPr lang="en-IN" smtClean="0"/>
              <a:t>‹#›</a:t>
            </a:fld>
            <a:endParaRPr lang="en-IN"/>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9920336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a:xfrm>
            <a:off x="685800" y="378883"/>
            <a:ext cx="6991492" cy="365125"/>
          </a:xfrm>
        </p:spPr>
        <p:txBody>
          <a:bodyPr/>
          <a:lstStyle/>
          <a:p>
            <a:endParaRPr lang="en-IN"/>
          </a:p>
        </p:txBody>
      </p:sp>
      <p:sp>
        <p:nvSpPr>
          <p:cNvPr id="7" name="Slide Number Placeholder 6"/>
          <p:cNvSpPr>
            <a:spLocks noGrp="1"/>
          </p:cNvSpPr>
          <p:nvPr>
            <p:ph type="sldNum" sz="quarter" idx="12"/>
          </p:nvPr>
        </p:nvSpPr>
        <p:spPr>
          <a:xfrm>
            <a:off x="10862452" y="381000"/>
            <a:ext cx="643748"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54869747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17151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499342212"/>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4278604631"/>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853380188"/>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2-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a:xfrm>
            <a:off x="685800" y="381000"/>
            <a:ext cx="6991492" cy="36512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8920998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376043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960CB-F9CF-4993-97B1-27D22B17D97F}" type="datetimeFigureOut">
              <a:rPr lang="en-IN" smtClean="0"/>
              <a:t>17-10-2023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6119718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5991232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960CB-F9CF-4993-97B1-27D22B17D97F}" type="datetimeFigureOut">
              <a:rPr lang="en-IN" smtClean="0"/>
              <a:t>17-10-2023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2873894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727894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711879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Tree>
    <p:extLst>
      <p:ext uri="{BB962C8B-B14F-4D97-AF65-F5344CB8AC3E}">
        <p14:creationId xmlns:p14="http://schemas.microsoft.com/office/powerpoint/2010/main" val="19300306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7272486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596055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9351560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6997348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0439959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1717187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7175483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0233061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603911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30906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40499098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1073109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960CB-F9CF-4993-97B1-27D22B17D97F}" type="datetimeFigureOut">
              <a:rPr lang="en-IN" smtClean="0"/>
              <a:t>17-10-2023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6325050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4440235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960CB-F9CF-4993-97B1-27D22B17D97F}" type="datetimeFigureOut">
              <a:rPr lang="en-IN" smtClean="0"/>
              <a:t>17-10-2023</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1744875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00743278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95692950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74255033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93523617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1027150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360346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9117820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EC960CB-F9CF-4993-97B1-27D22B17D97F}" type="datetimeFigureOut">
              <a:rPr lang="en-IN" smtClean="0"/>
              <a:t>17-10-2023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0240513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4EC960CB-F9CF-4993-97B1-27D22B17D97F}" type="datetimeFigureOut">
              <a:rPr lang="en-IN" smtClean="0"/>
              <a:t>17-10-2023</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2900495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4406518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4518746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4495811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5643348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4519907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4724306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960CB-F9CF-4993-97B1-27D22B17D97F}" type="datetimeFigureOut">
              <a:rPr lang="en-IN" smtClean="0"/>
              <a:t>17-10-2023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785695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960CB-F9CF-4993-97B1-27D22B17D97F}" type="datetimeFigureOut">
              <a:rPr lang="en-IN" smtClean="0"/>
              <a:t>17-10-2023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2A4840-ECB2-42E4-9D1F-834E1F80E1E9}" type="slidenum">
              <a:rPr lang="en-IN" smtClean="0"/>
              <a:t>‹#›</a:t>
            </a:fld>
            <a:endParaRPr lang="en-IN"/>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240218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828251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960CB-F9CF-4993-97B1-27D22B17D97F}" type="datetimeFigureOut">
              <a:rPr lang="en-IN" smtClean="0"/>
              <a:t>17-10-2023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5272447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9020689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51791520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26289553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2218760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5672521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704227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5332667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061961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394942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57509521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81805868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a:xfrm>
            <a:off x="2692397" y="5037663"/>
            <a:ext cx="5214635" cy="279400"/>
          </a:xfrm>
        </p:spPr>
        <p:txBody>
          <a:bodyPr/>
          <a:lstStyle/>
          <a:p>
            <a:endParaRPr lang="en-IN"/>
          </a:p>
        </p:txBody>
      </p:sp>
      <p:sp>
        <p:nvSpPr>
          <p:cNvPr id="6" name="Slide Number Placeholder 5"/>
          <p:cNvSpPr>
            <a:spLocks noGrp="1"/>
          </p:cNvSpPr>
          <p:nvPr>
            <p:ph type="sldNum" sz="quarter" idx="12"/>
          </p:nvPr>
        </p:nvSpPr>
        <p:spPr>
          <a:xfrm>
            <a:off x="8956900" y="5037663"/>
            <a:ext cx="551167" cy="279400"/>
          </a:xfrm>
        </p:spPr>
        <p:txBody>
          <a:bodyPr/>
          <a:lstStyle/>
          <a:p>
            <a:fld id="{E82A4840-ECB2-42E4-9D1F-834E1F80E1E9}" type="slidenum">
              <a:rPr lang="en-IN" smtClean="0"/>
              <a:t>‹#›</a:t>
            </a:fld>
            <a:endParaRPr lang="en-IN"/>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130042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65114182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135649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77650864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960CB-F9CF-4993-97B1-27D22B17D97F}" type="datetimeFigureOut">
              <a:rPr lang="en-IN" smtClean="0"/>
              <a:t>17-10-2023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2A4840-ECB2-42E4-9D1F-834E1F80E1E9}" type="slidenum">
              <a:rPr lang="en-IN" smtClean="0"/>
              <a:t>‹#›</a:t>
            </a:fld>
            <a:endParaRPr lang="en-IN"/>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69892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18072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960CB-F9CF-4993-97B1-27D22B17D97F}" type="datetimeFigureOut">
              <a:rPr lang="en-IN" smtClean="0"/>
              <a:t>17-10-2023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593554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831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960CB-F9CF-4993-97B1-27D22B17D97F}" type="datetimeFigureOut">
              <a:rPr lang="en-IN" smtClean="0"/>
              <a:t>17-10-2023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65851530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97475741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539352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276054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4444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90097227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0857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4728004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49726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009499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227957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068551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7951074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59499500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45232409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960CB-F9CF-4993-97B1-27D22B17D97F}" type="datetimeFigureOut">
              <a:rPr lang="en-IN" smtClean="0"/>
              <a:t>17-10-2023</a:t>
            </a:fld>
            <a:endParaRPr lang="en-IN"/>
          </a:p>
        </p:txBody>
      </p:sp>
      <p:sp>
        <p:nvSpPr>
          <p:cNvPr id="8" name="Footer Placeholder 7"/>
          <p:cNvSpPr>
            <a:spLocks noGrp="1"/>
          </p:cNvSpPr>
          <p:nvPr>
            <p:ph type="ftr" sz="quarter" idx="11"/>
          </p:nvPr>
        </p:nvSpPr>
        <p:spPr/>
        <p:txBody>
          <a:bodyPr/>
          <a:lstStyle/>
          <a:p>
            <a:endParaRPr lang="en-IN"/>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422897931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C960CB-F9CF-4993-97B1-27D22B17D97F}" type="datetimeFigureOut">
              <a:rPr lang="en-IN" smtClean="0"/>
              <a:t>17-10-2023</a:t>
            </a:fld>
            <a:endParaRPr lang="en-IN"/>
          </a:p>
        </p:txBody>
      </p:sp>
      <p:sp>
        <p:nvSpPr>
          <p:cNvPr id="4" name="Footer Placeholder 3"/>
          <p:cNvSpPr>
            <a:spLocks noGrp="1"/>
          </p:cNvSpPr>
          <p:nvPr>
            <p:ph type="ftr" sz="quarter" idx="11"/>
          </p:nvPr>
        </p:nvSpPr>
        <p:spPr/>
        <p:txBody>
          <a:bodyPr/>
          <a:lstStyle/>
          <a:p>
            <a:endParaRPr lang="en-IN"/>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7784925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C960CB-F9CF-4993-97B1-27D22B17D97F}" type="datetimeFigureOut">
              <a:rPr lang="en-IN" smtClean="0"/>
              <a:t>17-10-2023</a:t>
            </a:fld>
            <a:endParaRPr lang="en-IN"/>
          </a:p>
        </p:txBody>
      </p:sp>
      <p:sp>
        <p:nvSpPr>
          <p:cNvPr id="3" name="Footer Placeholder 2"/>
          <p:cNvSpPr>
            <a:spLocks noGrp="1"/>
          </p:cNvSpPr>
          <p:nvPr>
            <p:ph type="ftr" sz="quarter" idx="11"/>
          </p:nvPr>
        </p:nvSpPr>
        <p:spPr/>
        <p:txBody>
          <a:bodyPr/>
          <a:lstStyle/>
          <a:p>
            <a:endParaRPr lang="en-IN"/>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62373762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1335876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2209405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421496231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E82A4840-ECB2-42E4-9D1F-834E1F80E1E9}" type="slidenum">
              <a:rPr lang="en-IN" smtClean="0"/>
              <a:t>‹#›</a:t>
            </a:fld>
            <a:endParaRPr lang="en-IN"/>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386649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a:xfrm>
            <a:off x="1447382" y="318640"/>
            <a:ext cx="5541004" cy="320931"/>
          </a:xfrm>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17921712"/>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4098010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82A4840-ECB2-42E4-9D1F-834E1F80E1E9}" type="slidenum">
              <a:rPr lang="en-IN" smtClean="0"/>
              <a:t>‹#›</a:t>
            </a:fld>
            <a:endParaRPr lang="en-IN"/>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45781511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43959264"/>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32587063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5673817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a:xfrm>
            <a:off x="1371600" y="4323845"/>
            <a:ext cx="6400800" cy="365125"/>
          </a:xfrm>
        </p:spPr>
        <p:txBody>
          <a:bodyPr/>
          <a:lstStyle/>
          <a:p>
            <a:endParaRPr lang="en-IN"/>
          </a:p>
        </p:txBody>
      </p:sp>
      <p:sp>
        <p:nvSpPr>
          <p:cNvPr id="6" name="Slide Number Placeholder 5"/>
          <p:cNvSpPr>
            <a:spLocks noGrp="1"/>
          </p:cNvSpPr>
          <p:nvPr>
            <p:ph type="sldNum" sz="quarter" idx="12"/>
          </p:nvPr>
        </p:nvSpPr>
        <p:spPr>
          <a:xfrm>
            <a:off x="8077200" y="1430866"/>
            <a:ext cx="2743200"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424223567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4987754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11"/>
          </p:nvPr>
        </p:nvSpPr>
        <p:spPr>
          <a:xfrm>
            <a:off x="685800" y="381001"/>
            <a:ext cx="6991492" cy="364065"/>
          </a:xfrm>
        </p:spPr>
        <p:txBody>
          <a:bodyPr/>
          <a:lstStyle/>
          <a:p>
            <a:endParaRPr lang="en-IN"/>
          </a:p>
        </p:txBody>
      </p:sp>
      <p:sp>
        <p:nvSpPr>
          <p:cNvPr id="6" name="Slide Number Placeholder 5"/>
          <p:cNvSpPr>
            <a:spLocks noGrp="1"/>
          </p:cNvSpPr>
          <p:nvPr>
            <p:ph type="sldNum" sz="quarter" idx="12"/>
          </p:nvPr>
        </p:nvSpPr>
        <p:spPr>
          <a:xfrm>
            <a:off x="10862452" y="381000"/>
            <a:ext cx="643748" cy="365125"/>
          </a:xfrm>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37650300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C960CB-F9CF-4993-97B1-27D22B17D97F}" type="datetimeFigureOut">
              <a:rPr lang="en-IN" smtClean="0"/>
              <a:t>17-10-2023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151162145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C960CB-F9CF-4993-97B1-27D22B17D97F}" type="datetimeFigureOut">
              <a:rPr lang="en-IN" smtClean="0"/>
              <a:t>17-10-2023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E82A4840-ECB2-42E4-9D1F-834E1F80E1E9}" type="slidenum">
              <a:rPr lang="en-IN" smtClean="0"/>
              <a:t>‹#›</a:t>
            </a:fld>
            <a:endParaRPr lang="en-IN"/>
          </a:p>
        </p:txBody>
      </p:sp>
    </p:spTree>
    <p:extLst>
      <p:ext uri="{BB962C8B-B14F-4D97-AF65-F5344CB8AC3E}">
        <p14:creationId xmlns:p14="http://schemas.microsoft.com/office/powerpoint/2010/main" val="2313926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2.jpeg"/><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5.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image" Target="../media/image6.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5.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theme" Target="../theme/theme6.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slideLayout" Target="../slideLayouts/slideLayout107.xml"/><Relationship Id="rId18" Type="http://schemas.openxmlformats.org/officeDocument/2006/relationships/theme" Target="../theme/theme7.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17" Type="http://schemas.openxmlformats.org/officeDocument/2006/relationships/slideLayout" Target="../slideLayouts/slideLayout111.xml"/><Relationship Id="rId2" Type="http://schemas.openxmlformats.org/officeDocument/2006/relationships/slideLayout" Target="../slideLayouts/slideLayout96.xml"/><Relationship Id="rId16" Type="http://schemas.openxmlformats.org/officeDocument/2006/relationships/slideLayout" Target="../slideLayouts/slideLayout110.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5" Type="http://schemas.openxmlformats.org/officeDocument/2006/relationships/slideLayout" Target="../slideLayouts/slideLayout109.xml"/><Relationship Id="rId10" Type="http://schemas.openxmlformats.org/officeDocument/2006/relationships/slideLayout" Target="../slideLayouts/slideLayout104.xml"/><Relationship Id="rId19" Type="http://schemas.openxmlformats.org/officeDocument/2006/relationships/image" Target="../media/image9.png"/><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slideLayout" Target="../slideLayouts/slideLayout108.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theme" Target="../theme/theme8.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slideLayout" Target="../slideLayouts/slideLayout138.xml"/><Relationship Id="rId18" Type="http://schemas.openxmlformats.org/officeDocument/2006/relationships/theme" Target="../theme/theme9.xml"/><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slideLayout" Target="../slideLayouts/slideLayout137.xml"/><Relationship Id="rId17" Type="http://schemas.openxmlformats.org/officeDocument/2006/relationships/slideLayout" Target="../slideLayouts/slideLayout142.xml"/><Relationship Id="rId2" Type="http://schemas.openxmlformats.org/officeDocument/2006/relationships/slideLayout" Target="../slideLayouts/slideLayout127.xml"/><Relationship Id="rId16" Type="http://schemas.openxmlformats.org/officeDocument/2006/relationships/slideLayout" Target="../slideLayouts/slideLayout141.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5" Type="http://schemas.openxmlformats.org/officeDocument/2006/relationships/slideLayout" Target="../slideLayouts/slideLayout140.xml"/><Relationship Id="rId10" Type="http://schemas.openxmlformats.org/officeDocument/2006/relationships/slideLayout" Target="../slideLayouts/slideLayout135.xml"/><Relationship Id="rId19" Type="http://schemas.openxmlformats.org/officeDocument/2006/relationships/image" Target="../media/image12.png"/><Relationship Id="rId4" Type="http://schemas.openxmlformats.org/officeDocument/2006/relationships/slideLayout" Target="../slideLayouts/slideLayout129.xml"/><Relationship Id="rId9" Type="http://schemas.openxmlformats.org/officeDocument/2006/relationships/slideLayout" Target="../slideLayouts/slideLayout134.xml"/><Relationship Id="rId14"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E82A4840-ECB2-42E4-9D1F-834E1F80E1E9}" type="slidenum">
              <a:rPr lang="en-IN" smtClean="0"/>
              <a:t>‹#›</a:t>
            </a:fld>
            <a:endParaRPr lang="en-IN"/>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272018"/>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82A4840-ECB2-42E4-9D1F-834E1F80E1E9}" type="slidenum">
              <a:rPr lang="en-IN" smtClean="0"/>
              <a:t>‹#›</a:t>
            </a:fld>
            <a:endParaRPr lang="en-IN"/>
          </a:p>
        </p:txBody>
      </p:sp>
    </p:spTree>
    <p:extLst>
      <p:ext uri="{BB962C8B-B14F-4D97-AF65-F5344CB8AC3E}">
        <p14:creationId xmlns:p14="http://schemas.microsoft.com/office/powerpoint/2010/main" val="1382579744"/>
      </p:ext>
    </p:extLst>
  </p:cSld>
  <p:clrMap bg1="lt1" tx1="dk1" bg2="lt2" tx2="dk2" accent1="accent1" accent2="accent2" accent3="accent3" accent4="accent4" accent5="accent5" accent6="accent6" hlink="hlink" folHlink="folHlink"/>
  <p:sldLayoutIdLst>
    <p:sldLayoutId id="2147483845" r:id="rId1"/>
    <p:sldLayoutId id="2147483846" r:id="rId2"/>
    <p:sldLayoutId id="2147483847" r:id="rId3"/>
    <p:sldLayoutId id="2147483848" r:id="rId4"/>
    <p:sldLayoutId id="2147483849" r:id="rId5"/>
    <p:sldLayoutId id="2147483850" r:id="rId6"/>
    <p:sldLayoutId id="2147483851" r:id="rId7"/>
    <p:sldLayoutId id="2147483852" r:id="rId8"/>
    <p:sldLayoutId id="2147483853" r:id="rId9"/>
    <p:sldLayoutId id="2147483854" r:id="rId10"/>
    <p:sldLayoutId id="2147483855" r:id="rId11"/>
    <p:sldLayoutId id="2147483856" r:id="rId12"/>
    <p:sldLayoutId id="2147483857" r:id="rId13"/>
    <p:sldLayoutId id="2147483858" r:id="rId14"/>
    <p:sldLayoutId id="2147483859" r:id="rId15"/>
    <p:sldLayoutId id="214748386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82A4840-ECB2-42E4-9D1F-834E1F80E1E9}" type="slidenum">
              <a:rPr lang="en-IN" smtClean="0"/>
              <a:t>‹#›</a:t>
            </a:fld>
            <a:endParaRPr lang="en-IN"/>
          </a:p>
        </p:txBody>
      </p:sp>
    </p:spTree>
    <p:extLst>
      <p:ext uri="{BB962C8B-B14F-4D97-AF65-F5344CB8AC3E}">
        <p14:creationId xmlns:p14="http://schemas.microsoft.com/office/powerpoint/2010/main" val="474089650"/>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 id="2147483884" r:id="rId11"/>
    <p:sldLayoutId id="2147483885" r:id="rId12"/>
    <p:sldLayoutId id="2147483886" r:id="rId13"/>
    <p:sldLayoutId id="2147483887" r:id="rId14"/>
    <p:sldLayoutId id="2147483888" r:id="rId15"/>
    <p:sldLayoutId id="2147483889" r:id="rId16"/>
    <p:sldLayoutId id="2147483890"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E82A4840-ECB2-42E4-9D1F-834E1F80E1E9}" type="slidenum">
              <a:rPr lang="en-IN" smtClean="0"/>
              <a:t>‹#›</a:t>
            </a:fld>
            <a:endParaRPr lang="en-IN"/>
          </a:p>
        </p:txBody>
      </p:sp>
    </p:spTree>
    <p:extLst>
      <p:ext uri="{BB962C8B-B14F-4D97-AF65-F5344CB8AC3E}">
        <p14:creationId xmlns:p14="http://schemas.microsoft.com/office/powerpoint/2010/main" val="3165705916"/>
      </p:ext>
    </p:extLst>
  </p:cSld>
  <p:clrMap bg1="dk1" tx1="lt1" bg2="dk2" tx2="lt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 id="2147483939" r:id="rId12"/>
    <p:sldLayoutId id="2147483940" r:id="rId13"/>
    <p:sldLayoutId id="2147483941" r:id="rId14"/>
    <p:sldLayoutId id="2147483942" r:id="rId15"/>
    <p:sldLayoutId id="2147483943" r:id="rId16"/>
    <p:sldLayoutId id="2147483944"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82A4840-ECB2-42E4-9D1F-834E1F80E1E9}" type="slidenum">
              <a:rPr lang="en-IN" smtClean="0"/>
              <a:t>‹#›</a:t>
            </a:fld>
            <a:endParaRPr lang="en-IN"/>
          </a:p>
        </p:txBody>
      </p:sp>
    </p:spTree>
    <p:extLst>
      <p:ext uri="{BB962C8B-B14F-4D97-AF65-F5344CB8AC3E}">
        <p14:creationId xmlns:p14="http://schemas.microsoft.com/office/powerpoint/2010/main" val="4166351553"/>
      </p:ext>
    </p:extLst>
  </p:cSld>
  <p:clrMap bg1="lt1" tx1="dk1" bg2="lt2" tx2="dk2" accent1="accent1" accent2="accent2" accent3="accent3" accent4="accent4" accent5="accent5" accent6="accent6" hlink="hlink" folHlink="folHlink"/>
  <p:sldLayoutIdLst>
    <p:sldLayoutId id="2147483958" r:id="rId1"/>
    <p:sldLayoutId id="2147483959" r:id="rId2"/>
    <p:sldLayoutId id="214748396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69" r:id="rId12"/>
    <p:sldLayoutId id="2147483970" r:id="rId13"/>
    <p:sldLayoutId id="2147483971" r:id="rId14"/>
    <p:sldLayoutId id="2147483972" r:id="rId15"/>
    <p:sldLayoutId id="2147483973" r:id="rId16"/>
    <p:sldLayoutId id="2147483974"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E82A4840-ECB2-42E4-9D1F-834E1F80E1E9}" type="slidenum">
              <a:rPr lang="en-IN" smtClean="0"/>
              <a:t>‹#›</a:t>
            </a:fld>
            <a:endParaRPr lang="en-IN"/>
          </a:p>
        </p:txBody>
      </p:sp>
    </p:spTree>
    <p:extLst>
      <p:ext uri="{BB962C8B-B14F-4D97-AF65-F5344CB8AC3E}">
        <p14:creationId xmlns:p14="http://schemas.microsoft.com/office/powerpoint/2010/main" val="4148634128"/>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82A4840-ECB2-42E4-9D1F-834E1F80E1E9}" type="slidenum">
              <a:rPr lang="en-IN" smtClean="0"/>
              <a:t>‹#›</a:t>
            </a:fld>
            <a:endParaRPr lang="en-IN"/>
          </a:p>
        </p:txBody>
      </p:sp>
    </p:spTree>
    <p:extLst>
      <p:ext uri="{BB962C8B-B14F-4D97-AF65-F5344CB8AC3E}">
        <p14:creationId xmlns:p14="http://schemas.microsoft.com/office/powerpoint/2010/main" val="2793376371"/>
      </p:ext>
    </p:extLst>
  </p:cSld>
  <p:clrMap bg1="dk1" tx1="lt1" bg2="dk2" tx2="lt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IN"/>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4EC960CB-F9CF-4993-97B1-27D22B17D97F}" type="datetimeFigureOut">
              <a:rPr lang="en-IN" smtClean="0"/>
              <a:t>17-10-2023</a:t>
            </a:fld>
            <a:endParaRPr lang="en-IN"/>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E82A4840-ECB2-42E4-9D1F-834E1F80E1E9}" type="slidenum">
              <a:rPr lang="en-IN" smtClean="0"/>
              <a:t>‹#›</a:t>
            </a:fld>
            <a:endParaRPr lang="en-IN"/>
          </a:p>
        </p:txBody>
      </p:sp>
    </p:spTree>
    <p:extLst>
      <p:ext uri="{BB962C8B-B14F-4D97-AF65-F5344CB8AC3E}">
        <p14:creationId xmlns:p14="http://schemas.microsoft.com/office/powerpoint/2010/main" val="2963763984"/>
      </p:ext>
    </p:extLst>
  </p:cSld>
  <p:clrMap bg1="dk1" tx1="lt1" bg2="dk2" tx2="lt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Lst>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2-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EC960CB-F9CF-4993-97B1-27D22B17D97F}" type="datetimeFigureOut">
              <a:rPr lang="en-IN" smtClean="0"/>
              <a:t>17-10-2023</a:t>
            </a:fld>
            <a:endParaRPr lang="en-IN"/>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82A4840-ECB2-42E4-9D1F-834E1F80E1E9}" type="slidenum">
              <a:rPr lang="en-IN" smtClean="0"/>
              <a:t>‹#›</a:t>
            </a:fld>
            <a:endParaRPr lang="en-IN"/>
          </a:p>
        </p:txBody>
      </p:sp>
    </p:spTree>
    <p:extLst>
      <p:ext uri="{BB962C8B-B14F-4D97-AF65-F5344CB8AC3E}">
        <p14:creationId xmlns:p14="http://schemas.microsoft.com/office/powerpoint/2010/main" val="962762748"/>
      </p:ext>
    </p:extLst>
  </p:cSld>
  <p:clrMap bg1="lt1" tx1="dk1" bg2="lt2" tx2="dk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 id="2147484088" r:id="rId11"/>
    <p:sldLayoutId id="2147484089" r:id="rId12"/>
    <p:sldLayoutId id="2147484090" r:id="rId13"/>
    <p:sldLayoutId id="2147484091" r:id="rId14"/>
    <p:sldLayoutId id="2147484092" r:id="rId15"/>
    <p:sldLayoutId id="2147484093" r:id="rId16"/>
    <p:sldLayoutId id="2147484094"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5.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8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2.xml"/><Relationship Id="rId6" Type="http://schemas.openxmlformats.org/officeDocument/2006/relationships/image" Target="../media/image31.svg"/><Relationship Id="rId5" Type="http://schemas.openxmlformats.org/officeDocument/2006/relationships/image" Target="../media/image27.png"/><Relationship Id="rId4" Type="http://schemas.openxmlformats.org/officeDocument/2006/relationships/image" Target="../media/image29.svg"/></Relationships>
</file>

<file path=ppt/slides/_rels/slide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18.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1413B-EB48-4B68-ABB6-6358CEB5424A}"/>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0EAD3DE9-E3A4-4435-818D-F7C671EB5D65}"/>
              </a:ext>
            </a:extLst>
          </p:cNvPr>
          <p:cNvSpPr>
            <a:spLocks noGrp="1"/>
          </p:cNvSpPr>
          <p:nvPr>
            <p:ph type="subTitle" idx="1"/>
          </p:nvPr>
        </p:nvSpPr>
        <p:spPr/>
        <p:txBody>
          <a:bodyPr/>
          <a:lstStyle/>
          <a:p>
            <a:endParaRPr lang="en-IN"/>
          </a:p>
        </p:txBody>
      </p:sp>
      <p:pic>
        <p:nvPicPr>
          <p:cNvPr id="7" name="Picture 6">
            <a:extLst>
              <a:ext uri="{FF2B5EF4-FFF2-40B4-BE49-F238E27FC236}">
                <a16:creationId xmlns:a16="http://schemas.microsoft.com/office/drawing/2014/main" id="{9B5AC774-D7F9-4B9E-AFE0-441C94DD93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1939205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133873">
            <a:off x="6632885" y="3716890"/>
            <a:ext cx="8387311" cy="10684473"/>
          </a:xfrm>
          <a:custGeom>
            <a:avLst/>
            <a:gdLst/>
            <a:ahLst/>
            <a:cxnLst/>
            <a:rect l="l" t="t" r="r" b="b"/>
            <a:pathLst>
              <a:path w="12580967" h="16026710">
                <a:moveTo>
                  <a:pt x="0" y="0"/>
                </a:moveTo>
                <a:lnTo>
                  <a:pt x="12580968" y="0"/>
                </a:lnTo>
                <a:lnTo>
                  <a:pt x="12580968" y="16026710"/>
                </a:lnTo>
                <a:lnTo>
                  <a:pt x="0" y="16026710"/>
                </a:lnTo>
                <a:lnTo>
                  <a:pt x="0" y="0"/>
                </a:lnTo>
                <a:close/>
              </a:path>
            </a:pathLst>
          </a:custGeom>
          <a:blipFill>
            <a:blip r:embed="rId2"/>
            <a:stretch>
              <a:fillRect/>
            </a:stretch>
          </a:blipFill>
        </p:spPr>
      </p:sp>
      <p:sp>
        <p:nvSpPr>
          <p:cNvPr id="3" name="Star: 4 Points 2">
            <a:extLst>
              <a:ext uri="{FF2B5EF4-FFF2-40B4-BE49-F238E27FC236}">
                <a16:creationId xmlns:a16="http://schemas.microsoft.com/office/drawing/2014/main" id="{5B68B2E3-EA27-4836-B9C3-AC89A28AB08B}"/>
              </a:ext>
            </a:extLst>
          </p:cNvPr>
          <p:cNvSpPr/>
          <p:nvPr/>
        </p:nvSpPr>
        <p:spPr>
          <a:xfrm>
            <a:off x="720436" y="387927"/>
            <a:ext cx="290946" cy="332509"/>
          </a:xfrm>
          <a:prstGeom prst="star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a:p>
        </p:txBody>
      </p:sp>
      <p:sp>
        <p:nvSpPr>
          <p:cNvPr id="4" name="Star: 4 Points 3">
            <a:extLst>
              <a:ext uri="{FF2B5EF4-FFF2-40B4-BE49-F238E27FC236}">
                <a16:creationId xmlns:a16="http://schemas.microsoft.com/office/drawing/2014/main" id="{3D05DA79-C698-4694-A141-343ED0301FA3}"/>
              </a:ext>
            </a:extLst>
          </p:cNvPr>
          <p:cNvSpPr/>
          <p:nvPr/>
        </p:nvSpPr>
        <p:spPr>
          <a:xfrm>
            <a:off x="1427018" y="831273"/>
            <a:ext cx="290946" cy="346363"/>
          </a:xfrm>
          <a:prstGeom prst="star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6" name="Star: 4 Points 5">
            <a:extLst>
              <a:ext uri="{FF2B5EF4-FFF2-40B4-BE49-F238E27FC236}">
                <a16:creationId xmlns:a16="http://schemas.microsoft.com/office/drawing/2014/main" id="{442E9896-013B-403B-9BDB-3EC57EB79DC5}"/>
              </a:ext>
            </a:extLst>
          </p:cNvPr>
          <p:cNvSpPr/>
          <p:nvPr/>
        </p:nvSpPr>
        <p:spPr>
          <a:xfrm>
            <a:off x="484909" y="1039091"/>
            <a:ext cx="429491" cy="346363"/>
          </a:xfrm>
          <a:prstGeom prst="star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IN"/>
          </a:p>
        </p:txBody>
      </p:sp>
      <p:sp>
        <p:nvSpPr>
          <p:cNvPr id="7" name="Star: 4 Points 6">
            <a:extLst>
              <a:ext uri="{FF2B5EF4-FFF2-40B4-BE49-F238E27FC236}">
                <a16:creationId xmlns:a16="http://schemas.microsoft.com/office/drawing/2014/main" id="{D80CA884-7D4C-406D-A83D-9443994D8531}"/>
              </a:ext>
            </a:extLst>
          </p:cNvPr>
          <p:cNvSpPr/>
          <p:nvPr/>
        </p:nvSpPr>
        <p:spPr>
          <a:xfrm>
            <a:off x="1288473" y="1524000"/>
            <a:ext cx="429491" cy="346363"/>
          </a:xfrm>
          <a:prstGeom prst="star4">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8" name="Star: 4 Points 7">
            <a:extLst>
              <a:ext uri="{FF2B5EF4-FFF2-40B4-BE49-F238E27FC236}">
                <a16:creationId xmlns:a16="http://schemas.microsoft.com/office/drawing/2014/main" id="{7F4F982E-51A8-4C61-8D6B-E34DAC8B49E9}"/>
              </a:ext>
            </a:extLst>
          </p:cNvPr>
          <p:cNvSpPr/>
          <p:nvPr/>
        </p:nvSpPr>
        <p:spPr>
          <a:xfrm>
            <a:off x="720436" y="1870363"/>
            <a:ext cx="290946" cy="332509"/>
          </a:xfrm>
          <a:prstGeom prst="star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IN"/>
          </a:p>
        </p:txBody>
      </p:sp>
      <p:sp>
        <p:nvSpPr>
          <p:cNvPr id="11" name="Rectangle: Diagonal Corners Snipped 10">
            <a:extLst>
              <a:ext uri="{FF2B5EF4-FFF2-40B4-BE49-F238E27FC236}">
                <a16:creationId xmlns:a16="http://schemas.microsoft.com/office/drawing/2014/main" id="{8824255C-2FB3-48B4-83DA-B1F615E609C0}"/>
              </a:ext>
            </a:extLst>
          </p:cNvPr>
          <p:cNvSpPr/>
          <p:nvPr/>
        </p:nvSpPr>
        <p:spPr>
          <a:xfrm>
            <a:off x="2881745" y="1870363"/>
            <a:ext cx="4959927" cy="2549237"/>
          </a:xfrm>
          <a:prstGeom prst="snip2DiagRect">
            <a:avLst/>
          </a:prstGeom>
          <a:solidFill>
            <a:schemeClr val="bg1"/>
          </a:solidFill>
          <a:effectLst>
            <a:glow rad="228600">
              <a:schemeClr val="accent4">
                <a:satMod val="175000"/>
                <a:alpha val="40000"/>
              </a:schemeClr>
            </a:glow>
            <a:reflection blurRad="6350" stA="50000" endA="300" endPos="90000" dir="5400000" sy="-100000" algn="bl" rotWithShape="0"/>
            <a:softEdge rad="635000"/>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476ADB94-F5AD-4EA2-887A-7317890FC476}"/>
              </a:ext>
            </a:extLst>
          </p:cNvPr>
          <p:cNvSpPr txBox="1"/>
          <p:nvPr/>
        </p:nvSpPr>
        <p:spPr>
          <a:xfrm>
            <a:off x="3352800" y="2438400"/>
            <a:ext cx="4017818" cy="830997"/>
          </a:xfrm>
          <a:prstGeom prst="rect">
            <a:avLst/>
          </a:prstGeom>
          <a:noFill/>
        </p:spPr>
        <p:txBody>
          <a:bodyPr wrap="square" rtlCol="0">
            <a:spAutoFit/>
          </a:bodyPr>
          <a:lstStyle/>
          <a:p>
            <a:pPr algn="ctr"/>
            <a:endParaRPr lang="en-US" sz="2400" dirty="0"/>
          </a:p>
          <a:p>
            <a:pPr algn="ctr"/>
            <a:r>
              <a:rPr lang="en-US" sz="2400" dirty="0"/>
              <a:t>SOLUTIONS/APPROACH</a:t>
            </a:r>
            <a:endParaRPr lang="en-IN" dirty="0"/>
          </a:p>
        </p:txBody>
      </p:sp>
    </p:spTree>
    <p:extLst>
      <p:ext uri="{BB962C8B-B14F-4D97-AF65-F5344CB8AC3E}">
        <p14:creationId xmlns:p14="http://schemas.microsoft.com/office/powerpoint/2010/main" val="2303644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Diagonal Corners Snipped 2">
            <a:extLst>
              <a:ext uri="{FF2B5EF4-FFF2-40B4-BE49-F238E27FC236}">
                <a16:creationId xmlns:a16="http://schemas.microsoft.com/office/drawing/2014/main" id="{789BB96E-FB6A-4232-8C74-7A1D65903A1E}"/>
              </a:ext>
            </a:extLst>
          </p:cNvPr>
          <p:cNvSpPr/>
          <p:nvPr/>
        </p:nvSpPr>
        <p:spPr>
          <a:xfrm>
            <a:off x="1634837" y="1046018"/>
            <a:ext cx="8631382" cy="4765964"/>
          </a:xfrm>
          <a:prstGeom prst="snip2DiagRect">
            <a:avLst/>
          </a:prstGeom>
          <a:solidFill>
            <a:schemeClr val="accent4">
              <a:lumMod val="20000"/>
              <a:lumOff val="80000"/>
            </a:schemeClr>
          </a:solidFill>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nSpc>
                <a:spcPct val="107000"/>
              </a:lnSpc>
              <a:spcAft>
                <a:spcPts val="800"/>
              </a:spcAft>
            </a:pPr>
            <a:r>
              <a:rPr lang="en-US" sz="1800" u="sng" dirty="0">
                <a:effectLst/>
                <a:latin typeface="Arial Black" panose="020B0A04020102020204" pitchFamily="34" charset="0"/>
                <a:ea typeface="Calibri" panose="020F0502020204030204" pitchFamily="34" charset="0"/>
                <a:cs typeface="Calibri" panose="020F0502020204030204" pitchFamily="34" charset="0"/>
              </a:rPr>
              <a:t>Solution/Approach:</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Medicite offers a wide range of features to tackle the identified problems: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sng" dirty="0">
                <a:effectLst/>
                <a:latin typeface="Arial Black" panose="020B0A04020102020204" pitchFamily="34" charset="0"/>
                <a:ea typeface="Calibri" panose="020F0502020204030204" pitchFamily="34" charset="0"/>
                <a:cs typeface="Calibri" panose="020F0502020204030204" pitchFamily="34" charset="0"/>
              </a:rPr>
              <a:t>Medicine Information Database</a:t>
            </a:r>
            <a:r>
              <a:rPr lang="en-US" sz="1800" u="sng"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It stores detailed information about medicines, easily accessible by entering the medicine's name or its batch number.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sng" dirty="0">
                <a:effectLst/>
                <a:latin typeface="Arial Black" panose="020B0A04020102020204" pitchFamily="34" charset="0"/>
                <a:ea typeface="Calibri" panose="020F0502020204030204" pitchFamily="34" charset="0"/>
                <a:cs typeface="Calibri" panose="020F0502020204030204" pitchFamily="34" charset="0"/>
              </a:rPr>
              <a:t>Medicine Alternatives</a:t>
            </a:r>
            <a:r>
              <a:rPr lang="en-US" sz="1800" u="sng"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Recommends alternative medicines for common ailments based on user input, reducing the risk of medication mix-ups.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sng" dirty="0">
                <a:effectLst/>
                <a:latin typeface="Arial Black" panose="020B0A04020102020204" pitchFamily="34" charset="0"/>
                <a:ea typeface="Calibri" panose="020F0502020204030204" pitchFamily="34" charset="0"/>
                <a:cs typeface="Calibri" panose="020F0502020204030204" pitchFamily="34" charset="0"/>
              </a:rPr>
              <a:t>Dosage Calculator</a:t>
            </a:r>
            <a:r>
              <a:rPr lang="en-US" sz="1800" u="sng"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Helps users determine the correct dosage based on age, weight, and the specific medicine, ensuring safe medication use.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u="sng" dirty="0">
                <a:effectLst/>
                <a:latin typeface="Arial Black" panose="020B0A04020102020204" pitchFamily="34" charset="0"/>
                <a:ea typeface="Calibri" panose="020F0502020204030204" pitchFamily="34" charset="0"/>
                <a:cs typeface="Calibri" panose="020F0502020204030204" pitchFamily="34" charset="0"/>
              </a:rPr>
              <a:t>Medicine Expiry Alerts</a:t>
            </a:r>
            <a:r>
              <a:rPr lang="en-US" sz="1800" u="sng" dirty="0">
                <a:effectLst/>
                <a:latin typeface="Calibri" panose="020F0502020204030204" pitchFamily="34" charset="0"/>
                <a:ea typeface="Calibri" panose="020F0502020204030204" pitchFamily="34" charset="0"/>
                <a:cs typeface="Calibri" panose="020F0502020204030204" pitchFamily="34" charset="0"/>
              </a:rPr>
              <a:t>:</a:t>
            </a:r>
            <a:r>
              <a:rPr lang="en-US" sz="1800" dirty="0">
                <a:effectLst/>
                <a:latin typeface="Calibri" panose="020F0502020204030204" pitchFamily="34" charset="0"/>
                <a:ea typeface="Calibri" panose="020F0502020204030204" pitchFamily="34" charset="0"/>
                <a:cs typeface="Calibri" panose="020F0502020204030204" pitchFamily="34" charset="0"/>
              </a:rPr>
              <a:t> Allows users to set up alerts for medicine expiration dates, preventing the use of expired drugs.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u="sng" dirty="0">
                <a:effectLst/>
                <a:latin typeface="Arial Black" panose="020B0A04020102020204" pitchFamily="34" charset="0"/>
                <a:ea typeface="Calibri" panose="020F0502020204030204" pitchFamily="34" charset="0"/>
                <a:cs typeface="Calibri" panose="020F0502020204030204" pitchFamily="34" charset="0"/>
              </a:rPr>
              <a:t>Medication Disposal Guidelines</a:t>
            </a:r>
            <a:r>
              <a:rPr lang="en-US" sz="1800" u="sng" dirty="0">
                <a:effectLst/>
                <a:latin typeface="Calibri" panose="020F0502020204030204" pitchFamily="34" charset="0"/>
                <a:ea typeface="Calibri" panose="020F0502020204030204" pitchFamily="34" charset="0"/>
              </a:rPr>
              <a:t>:</a:t>
            </a:r>
            <a:r>
              <a:rPr lang="en-US" sz="1800" dirty="0">
                <a:effectLst/>
                <a:latin typeface="Calibri" panose="020F0502020204030204" pitchFamily="34" charset="0"/>
                <a:ea typeface="Calibri" panose="020F0502020204030204" pitchFamily="34" charset="0"/>
              </a:rPr>
              <a:t> Offers guidance on the safe disposal of expired or unused medications, promoting environmental and safety awareness</a:t>
            </a:r>
            <a:endParaRPr lang="en-IN" sz="2000" dirty="0"/>
          </a:p>
        </p:txBody>
      </p:sp>
    </p:spTree>
    <p:extLst>
      <p:ext uri="{BB962C8B-B14F-4D97-AF65-F5344CB8AC3E}">
        <p14:creationId xmlns:p14="http://schemas.microsoft.com/office/powerpoint/2010/main" val="2947679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6729655" y="1395655"/>
            <a:ext cx="5137797" cy="4415294"/>
            <a:chOff x="0" y="0"/>
            <a:chExt cx="812800" cy="698500"/>
          </a:xfrm>
        </p:grpSpPr>
        <p:sp>
          <p:nvSpPr>
            <p:cNvPr id="3" name="Freeform 3"/>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path>
              </a:pathLst>
            </a:custGeom>
            <a:solidFill>
              <a:srgbClr val="FFFFFF"/>
            </a:solidFill>
          </p:spPr>
        </p:sp>
        <p:sp>
          <p:nvSpPr>
            <p:cNvPr id="4" name="TextBox 4"/>
            <p:cNvSpPr txBox="1"/>
            <p:nvPr/>
          </p:nvSpPr>
          <p:spPr>
            <a:xfrm>
              <a:off x="114300" y="-38100"/>
              <a:ext cx="584200" cy="736600"/>
            </a:xfrm>
            <a:prstGeom prst="rect">
              <a:avLst/>
            </a:prstGeom>
          </p:spPr>
          <p:txBody>
            <a:bodyPr lIns="33867" tIns="33867" rIns="33867" bIns="33867" rtlCol="0" anchor="ctr"/>
            <a:lstStyle/>
            <a:p>
              <a:pPr algn="ctr">
                <a:lnSpc>
                  <a:spcPts val="1773"/>
                </a:lnSpc>
              </a:pPr>
              <a:endParaRPr sz="1200"/>
            </a:p>
          </p:txBody>
        </p:sp>
      </p:grpSp>
      <p:grpSp>
        <p:nvGrpSpPr>
          <p:cNvPr id="5" name="Group 5"/>
          <p:cNvGrpSpPr/>
          <p:nvPr/>
        </p:nvGrpSpPr>
        <p:grpSpPr>
          <a:xfrm rot="-5400000">
            <a:off x="7233072" y="61958"/>
            <a:ext cx="4130961" cy="3674228"/>
            <a:chOff x="0" y="0"/>
            <a:chExt cx="1631985" cy="1451547"/>
          </a:xfrm>
        </p:grpSpPr>
        <p:sp>
          <p:nvSpPr>
            <p:cNvPr id="6" name="Freeform 6"/>
            <p:cNvSpPr/>
            <p:nvPr/>
          </p:nvSpPr>
          <p:spPr>
            <a:xfrm>
              <a:off x="0" y="0"/>
              <a:ext cx="1631985" cy="1451547"/>
            </a:xfrm>
            <a:custGeom>
              <a:avLst/>
              <a:gdLst/>
              <a:ahLst/>
              <a:cxnLst/>
              <a:rect l="l" t="t" r="r" b="b"/>
              <a:pathLst>
                <a:path w="1631985" h="1451547">
                  <a:moveTo>
                    <a:pt x="0" y="0"/>
                  </a:moveTo>
                  <a:lnTo>
                    <a:pt x="1631985" y="0"/>
                  </a:lnTo>
                  <a:lnTo>
                    <a:pt x="1631985" y="1451547"/>
                  </a:lnTo>
                  <a:lnTo>
                    <a:pt x="0" y="1451547"/>
                  </a:lnTo>
                  <a:lnTo>
                    <a:pt x="0" y="0"/>
                  </a:lnTo>
                </a:path>
              </a:pathLst>
            </a:custGeom>
            <a:solidFill>
              <a:srgbClr val="FFFFFF"/>
            </a:solidFill>
          </p:spPr>
        </p:sp>
        <p:sp>
          <p:nvSpPr>
            <p:cNvPr id="7" name="TextBox 7"/>
            <p:cNvSpPr txBox="1"/>
            <p:nvPr/>
          </p:nvSpPr>
          <p:spPr>
            <a:xfrm>
              <a:off x="0" y="-38100"/>
              <a:ext cx="812800" cy="850900"/>
            </a:xfrm>
            <a:prstGeom prst="rect">
              <a:avLst/>
            </a:prstGeom>
          </p:spPr>
          <p:txBody>
            <a:bodyPr lIns="33867" tIns="33867" rIns="33867" bIns="33867" rtlCol="0" anchor="ctr"/>
            <a:lstStyle/>
            <a:p>
              <a:pPr algn="ctr">
                <a:lnSpc>
                  <a:spcPts val="1773"/>
                </a:lnSpc>
                <a:spcBef>
                  <a:spcPct val="0"/>
                </a:spcBef>
              </a:pPr>
              <a:endParaRPr sz="1200"/>
            </a:p>
          </p:txBody>
        </p:sp>
      </p:grpSp>
      <p:grpSp>
        <p:nvGrpSpPr>
          <p:cNvPr id="8" name="Group 8"/>
          <p:cNvGrpSpPr/>
          <p:nvPr/>
        </p:nvGrpSpPr>
        <p:grpSpPr>
          <a:xfrm>
            <a:off x="-691005" y="6298515"/>
            <a:ext cx="2928971" cy="559485"/>
            <a:chOff x="0" y="0"/>
            <a:chExt cx="1157124" cy="221031"/>
          </a:xfrm>
        </p:grpSpPr>
        <p:sp>
          <p:nvSpPr>
            <p:cNvPr id="9" name="Freeform 9"/>
            <p:cNvSpPr/>
            <p:nvPr/>
          </p:nvSpPr>
          <p:spPr>
            <a:xfrm>
              <a:off x="0" y="0"/>
              <a:ext cx="1157125" cy="221031"/>
            </a:xfrm>
            <a:custGeom>
              <a:avLst/>
              <a:gdLst/>
              <a:ahLst/>
              <a:cxnLst/>
              <a:rect l="l" t="t" r="r" b="b"/>
              <a:pathLst>
                <a:path w="1157125" h="221031">
                  <a:moveTo>
                    <a:pt x="203200" y="0"/>
                  </a:moveTo>
                  <a:lnTo>
                    <a:pt x="1157125" y="0"/>
                  </a:lnTo>
                  <a:lnTo>
                    <a:pt x="953925" y="221031"/>
                  </a:lnTo>
                  <a:lnTo>
                    <a:pt x="0" y="221031"/>
                  </a:lnTo>
                  <a:lnTo>
                    <a:pt x="203200" y="0"/>
                  </a:lnTo>
                </a:path>
              </a:pathLst>
            </a:custGeom>
            <a:solidFill>
              <a:srgbClr val="FFFFFF"/>
            </a:solidFill>
          </p:spPr>
        </p:sp>
        <p:sp>
          <p:nvSpPr>
            <p:cNvPr id="10" name="TextBox 10"/>
            <p:cNvSpPr txBox="1"/>
            <p:nvPr/>
          </p:nvSpPr>
          <p:spPr>
            <a:xfrm>
              <a:off x="101600" y="-38100"/>
              <a:ext cx="609600" cy="647700"/>
            </a:xfrm>
            <a:prstGeom prst="rect">
              <a:avLst/>
            </a:prstGeom>
          </p:spPr>
          <p:txBody>
            <a:bodyPr lIns="33867" tIns="33867" rIns="33867" bIns="33867" rtlCol="0" anchor="ctr"/>
            <a:lstStyle/>
            <a:p>
              <a:pPr algn="ctr">
                <a:lnSpc>
                  <a:spcPts val="1773"/>
                </a:lnSpc>
              </a:pPr>
              <a:endParaRPr sz="1200"/>
            </a:p>
          </p:txBody>
        </p:sp>
      </p:grpSp>
      <p:grpSp>
        <p:nvGrpSpPr>
          <p:cNvPr id="11" name="Group 11"/>
          <p:cNvGrpSpPr/>
          <p:nvPr/>
        </p:nvGrpSpPr>
        <p:grpSpPr>
          <a:xfrm>
            <a:off x="1653780" y="6172200"/>
            <a:ext cx="1776281" cy="812115"/>
            <a:chOff x="0" y="0"/>
            <a:chExt cx="483446" cy="221031"/>
          </a:xfrm>
        </p:grpSpPr>
        <p:sp>
          <p:nvSpPr>
            <p:cNvPr id="12" name="Freeform 12"/>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path>
              </a:pathLst>
            </a:custGeom>
            <a:solidFill>
              <a:srgbClr val="969393"/>
            </a:solidFill>
          </p:spPr>
        </p:sp>
        <p:sp>
          <p:nvSpPr>
            <p:cNvPr id="13" name="TextBox 13"/>
            <p:cNvSpPr txBox="1"/>
            <p:nvPr/>
          </p:nvSpPr>
          <p:spPr>
            <a:xfrm>
              <a:off x="101600" y="-38100"/>
              <a:ext cx="609600" cy="647700"/>
            </a:xfrm>
            <a:prstGeom prst="rect">
              <a:avLst/>
            </a:prstGeom>
          </p:spPr>
          <p:txBody>
            <a:bodyPr lIns="33867" tIns="33867" rIns="33867" bIns="33867" rtlCol="0" anchor="ctr"/>
            <a:lstStyle/>
            <a:p>
              <a:pPr algn="ctr">
                <a:lnSpc>
                  <a:spcPts val="1773"/>
                </a:lnSpc>
              </a:pPr>
              <a:endParaRPr sz="1200"/>
            </a:p>
          </p:txBody>
        </p:sp>
      </p:grpSp>
      <p:grpSp>
        <p:nvGrpSpPr>
          <p:cNvPr id="14" name="Group 14"/>
          <p:cNvGrpSpPr/>
          <p:nvPr/>
        </p:nvGrpSpPr>
        <p:grpSpPr>
          <a:xfrm>
            <a:off x="2727386" y="6172200"/>
            <a:ext cx="1776281" cy="812115"/>
            <a:chOff x="0" y="0"/>
            <a:chExt cx="483446" cy="221031"/>
          </a:xfrm>
        </p:grpSpPr>
        <p:sp>
          <p:nvSpPr>
            <p:cNvPr id="15" name="Freeform 15"/>
            <p:cNvSpPr/>
            <p:nvPr/>
          </p:nvSpPr>
          <p:spPr>
            <a:xfrm>
              <a:off x="0" y="0"/>
              <a:ext cx="483446" cy="221031"/>
            </a:xfrm>
            <a:custGeom>
              <a:avLst/>
              <a:gdLst/>
              <a:ahLst/>
              <a:cxnLst/>
              <a:rect l="l" t="t" r="r" b="b"/>
              <a:pathLst>
                <a:path w="483446" h="221031">
                  <a:moveTo>
                    <a:pt x="203200" y="0"/>
                  </a:moveTo>
                  <a:lnTo>
                    <a:pt x="483446" y="0"/>
                  </a:lnTo>
                  <a:lnTo>
                    <a:pt x="280246" y="221031"/>
                  </a:lnTo>
                  <a:lnTo>
                    <a:pt x="0" y="221031"/>
                  </a:lnTo>
                  <a:lnTo>
                    <a:pt x="203200" y="0"/>
                  </a:lnTo>
                </a:path>
              </a:pathLst>
            </a:custGeom>
            <a:solidFill>
              <a:srgbClr val="FFFFFF"/>
            </a:solidFill>
          </p:spPr>
        </p:sp>
        <p:sp>
          <p:nvSpPr>
            <p:cNvPr id="16" name="TextBox 16"/>
            <p:cNvSpPr txBox="1"/>
            <p:nvPr/>
          </p:nvSpPr>
          <p:spPr>
            <a:xfrm>
              <a:off x="101600" y="-38100"/>
              <a:ext cx="609600" cy="647700"/>
            </a:xfrm>
            <a:prstGeom prst="rect">
              <a:avLst/>
            </a:prstGeom>
          </p:spPr>
          <p:txBody>
            <a:bodyPr lIns="33867" tIns="33867" rIns="33867" bIns="33867" rtlCol="0" anchor="ctr"/>
            <a:lstStyle/>
            <a:p>
              <a:pPr algn="ctr">
                <a:lnSpc>
                  <a:spcPts val="1773"/>
                </a:lnSpc>
              </a:pPr>
              <a:endParaRPr sz="1200"/>
            </a:p>
          </p:txBody>
        </p:sp>
      </p:grpSp>
      <p:grpSp>
        <p:nvGrpSpPr>
          <p:cNvPr id="17" name="Group 17"/>
          <p:cNvGrpSpPr/>
          <p:nvPr/>
        </p:nvGrpSpPr>
        <p:grpSpPr>
          <a:xfrm rot="-5400000">
            <a:off x="7062136" y="1654935"/>
            <a:ext cx="4472835" cy="3896734"/>
            <a:chOff x="0" y="0"/>
            <a:chExt cx="6350000" cy="5532120"/>
          </a:xfrm>
        </p:grpSpPr>
        <p:sp>
          <p:nvSpPr>
            <p:cNvPr id="18" name="Freeform 18"/>
            <p:cNvSpPr/>
            <p:nvPr/>
          </p:nvSpPr>
          <p:spPr>
            <a:xfrm>
              <a:off x="0" y="0"/>
              <a:ext cx="6350000" cy="5532120"/>
            </a:xfrm>
            <a:custGeom>
              <a:avLst/>
              <a:gdLst/>
              <a:ahLst/>
              <a:cxnLst/>
              <a:rect l="l" t="t" r="r" b="b"/>
              <a:pathLst>
                <a:path w="6350000" h="5532120">
                  <a:moveTo>
                    <a:pt x="4762500" y="0"/>
                  </a:moveTo>
                  <a:lnTo>
                    <a:pt x="1587500" y="0"/>
                  </a:lnTo>
                  <a:lnTo>
                    <a:pt x="0" y="2766060"/>
                  </a:lnTo>
                  <a:lnTo>
                    <a:pt x="1587500" y="5532120"/>
                  </a:lnTo>
                  <a:lnTo>
                    <a:pt x="4762500" y="5532120"/>
                  </a:lnTo>
                  <a:lnTo>
                    <a:pt x="6350000" y="2766060"/>
                  </a:lnTo>
                  <a:lnTo>
                    <a:pt x="4762500" y="0"/>
                  </a:lnTo>
                  <a:moveTo>
                    <a:pt x="4676140" y="5382260"/>
                  </a:moveTo>
                  <a:lnTo>
                    <a:pt x="1673860" y="5382260"/>
                  </a:lnTo>
                  <a:lnTo>
                    <a:pt x="172720" y="2766060"/>
                  </a:lnTo>
                  <a:lnTo>
                    <a:pt x="1673860" y="149860"/>
                  </a:lnTo>
                  <a:lnTo>
                    <a:pt x="4676140" y="149860"/>
                  </a:lnTo>
                  <a:lnTo>
                    <a:pt x="6177280" y="2766060"/>
                  </a:lnTo>
                  <a:lnTo>
                    <a:pt x="4676140" y="5382260"/>
                  </a:lnTo>
                </a:path>
              </a:pathLst>
            </a:custGeom>
            <a:solidFill>
              <a:srgbClr val="0D7377"/>
            </a:solidFill>
          </p:spPr>
        </p:sp>
      </p:grpSp>
      <p:sp>
        <p:nvSpPr>
          <p:cNvPr id="19" name="AutoShape 19"/>
          <p:cNvSpPr/>
          <p:nvPr/>
        </p:nvSpPr>
        <p:spPr>
          <a:xfrm rot="1788959">
            <a:off x="9135577" y="1206544"/>
            <a:ext cx="2211775" cy="0"/>
          </a:xfrm>
          <a:prstGeom prst="line">
            <a:avLst/>
          </a:prstGeom>
          <a:ln w="85725" cap="flat">
            <a:solidFill>
              <a:srgbClr val="0D7377"/>
            </a:solidFill>
            <a:prstDash val="solid"/>
            <a:headEnd type="none" w="sm" len="sm"/>
            <a:tailEnd type="none" w="sm" len="sm"/>
          </a:ln>
        </p:spPr>
      </p:sp>
      <p:sp>
        <p:nvSpPr>
          <p:cNvPr id="20" name="AutoShape 20"/>
          <p:cNvSpPr/>
          <p:nvPr/>
        </p:nvSpPr>
        <p:spPr>
          <a:xfrm rot="9045464">
            <a:off x="7251917" y="1197050"/>
            <a:ext cx="2211775" cy="0"/>
          </a:xfrm>
          <a:prstGeom prst="line">
            <a:avLst/>
          </a:prstGeom>
          <a:ln w="85725" cap="flat">
            <a:solidFill>
              <a:srgbClr val="0D7377"/>
            </a:solidFill>
            <a:prstDash val="solid"/>
            <a:headEnd type="none" w="sm" len="sm"/>
            <a:tailEnd type="none" w="sm" len="sm"/>
          </a:ln>
        </p:spPr>
      </p:sp>
      <p:sp>
        <p:nvSpPr>
          <p:cNvPr id="22" name="Freeform 22"/>
          <p:cNvSpPr/>
          <p:nvPr/>
        </p:nvSpPr>
        <p:spPr>
          <a:xfrm>
            <a:off x="7579558" y="1618319"/>
            <a:ext cx="3437990" cy="3969965"/>
          </a:xfrm>
          <a:custGeom>
            <a:avLst/>
            <a:gdLst/>
            <a:ahLst/>
            <a:cxnLst/>
            <a:rect l="l" t="t" r="r" b="b"/>
            <a:pathLst>
              <a:path w="5499100" h="63500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t="-14868" b="-14868"/>
            </a:stretch>
          </a:blipFill>
        </p:spPr>
      </p:sp>
      <p:sp>
        <p:nvSpPr>
          <p:cNvPr id="25" name="Chord 24">
            <a:extLst>
              <a:ext uri="{FF2B5EF4-FFF2-40B4-BE49-F238E27FC236}">
                <a16:creationId xmlns:a16="http://schemas.microsoft.com/office/drawing/2014/main" id="{7E598DE8-589E-4C93-87EB-48E1F632AB88}"/>
              </a:ext>
            </a:extLst>
          </p:cNvPr>
          <p:cNvSpPr/>
          <p:nvPr/>
        </p:nvSpPr>
        <p:spPr>
          <a:xfrm>
            <a:off x="1375577" y="1907153"/>
            <a:ext cx="5531914" cy="3139786"/>
          </a:xfrm>
          <a:prstGeom prst="chord">
            <a:avLst/>
          </a:prstGeom>
          <a:solidFill>
            <a:schemeClr val="accent1">
              <a:lumMod val="40000"/>
              <a:lumOff val="60000"/>
            </a:schemeClr>
          </a:solidFill>
          <a:ln>
            <a:noFill/>
          </a:ln>
          <a:effectLst>
            <a:outerShdw blurRad="149987" dist="250190" dir="8460000" algn="ctr">
              <a:srgbClr val="000000">
                <a:alpha val="28000"/>
              </a:srgbClr>
            </a:outerShdw>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prst="cross"/>
          </a:sp3d>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6" name="TextBox 25">
            <a:extLst>
              <a:ext uri="{FF2B5EF4-FFF2-40B4-BE49-F238E27FC236}">
                <a16:creationId xmlns:a16="http://schemas.microsoft.com/office/drawing/2014/main" id="{5B8F2F7E-CD6E-454A-81B7-88829F7890A3}"/>
              </a:ext>
            </a:extLst>
          </p:cNvPr>
          <p:cNvSpPr txBox="1"/>
          <p:nvPr/>
        </p:nvSpPr>
        <p:spPr>
          <a:xfrm>
            <a:off x="2237969" y="3123103"/>
            <a:ext cx="2641903" cy="707886"/>
          </a:xfrm>
          <a:prstGeom prst="rect">
            <a:avLst/>
          </a:prstGeom>
          <a:noFill/>
        </p:spPr>
        <p:txBody>
          <a:bodyPr wrap="square" rtlCol="0">
            <a:spAutoFit/>
          </a:bodyPr>
          <a:lstStyle/>
          <a:p>
            <a:r>
              <a:rPr lang="en-US" sz="2000" dirty="0">
                <a:solidFill>
                  <a:schemeClr val="accent6">
                    <a:lumMod val="75000"/>
                  </a:schemeClr>
                </a:solidFill>
              </a:rPr>
              <a:t>TECHNOLOGICAL </a:t>
            </a:r>
          </a:p>
          <a:p>
            <a:r>
              <a:rPr lang="en-US" sz="2000" dirty="0">
                <a:solidFill>
                  <a:schemeClr val="accent6">
                    <a:lumMod val="75000"/>
                  </a:schemeClr>
                </a:solidFill>
              </a:rPr>
              <a:t>STACK</a:t>
            </a:r>
            <a:endParaRPr lang="en-IN" dirty="0">
              <a:solidFill>
                <a:schemeClr val="accent6">
                  <a:lumMod val="75000"/>
                </a:schemeClr>
              </a:solidFill>
            </a:endParaRPr>
          </a:p>
        </p:txBody>
      </p:sp>
    </p:spTree>
    <p:extLst>
      <p:ext uri="{BB962C8B-B14F-4D97-AF65-F5344CB8AC3E}">
        <p14:creationId xmlns:p14="http://schemas.microsoft.com/office/powerpoint/2010/main" val="2874353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A6388A9-FF8D-4679-AC98-D744847111C8}"/>
              </a:ext>
            </a:extLst>
          </p:cNvPr>
          <p:cNvSpPr txBox="1"/>
          <p:nvPr/>
        </p:nvSpPr>
        <p:spPr>
          <a:xfrm>
            <a:off x="1898073" y="1399309"/>
            <a:ext cx="8686800" cy="3754582"/>
          </a:xfrm>
          <a:prstGeom prst="rect">
            <a:avLst/>
          </a:prstGeom>
          <a:noFill/>
        </p:spPr>
        <p:txBody>
          <a:bodyPr wrap="square" rtlCol="0">
            <a:spAutoFit/>
          </a:bodyPr>
          <a:lstStyle/>
          <a:p>
            <a:endParaRPr lang="en-IN" dirty="0"/>
          </a:p>
        </p:txBody>
      </p:sp>
      <p:sp>
        <p:nvSpPr>
          <p:cNvPr id="3" name="Rectangle: Folded Corner 2">
            <a:extLst>
              <a:ext uri="{FF2B5EF4-FFF2-40B4-BE49-F238E27FC236}">
                <a16:creationId xmlns:a16="http://schemas.microsoft.com/office/drawing/2014/main" id="{FAE4EF0C-1C47-43B2-B646-CA09EB6B2712}"/>
              </a:ext>
            </a:extLst>
          </p:cNvPr>
          <p:cNvSpPr/>
          <p:nvPr/>
        </p:nvSpPr>
        <p:spPr>
          <a:xfrm>
            <a:off x="1898073" y="928255"/>
            <a:ext cx="8534400" cy="4904509"/>
          </a:xfrm>
          <a:prstGeom prst="foldedCorner">
            <a:avLst/>
          </a:prstGeom>
          <a:solidFill>
            <a:schemeClr val="bg2"/>
          </a:solidFill>
          <a:ln>
            <a:solidFill>
              <a:schemeClr val="accent4">
                <a:lumMod val="50000"/>
              </a:schemeClr>
            </a:solidFill>
          </a:ln>
          <a:effectLst>
            <a:glow rad="139700">
              <a:schemeClr val="accent6">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2400" dirty="0"/>
          </a:p>
          <a:p>
            <a:pPr algn="ctr"/>
            <a:endParaRPr lang="en-US" sz="2400" dirty="0"/>
          </a:p>
          <a:p>
            <a:pPr algn="ctr"/>
            <a:r>
              <a:rPr lang="en-US" sz="2400" dirty="0"/>
              <a:t>By using the modern web technologies languages likes Html5, CSS</a:t>
            </a:r>
          </a:p>
          <a:p>
            <a:pPr algn="ctr"/>
            <a:r>
              <a:rPr lang="en-US" sz="2400" dirty="0"/>
              <a:t>Javascript ,Php, and react js we designed the website in a easy and</a:t>
            </a:r>
          </a:p>
          <a:p>
            <a:pPr algn="ctr"/>
            <a:r>
              <a:rPr lang="en-US" sz="2400" dirty="0"/>
              <a:t> efficient manner so that  the  client who is receiving the data</a:t>
            </a:r>
          </a:p>
          <a:p>
            <a:pPr algn="ctr"/>
            <a:r>
              <a:rPr lang="en-US" sz="2400" dirty="0"/>
              <a:t>Will be easy to access to our website and clear their doubts without any fear</a:t>
            </a:r>
          </a:p>
          <a:p>
            <a:pPr algn="ctr"/>
            <a:r>
              <a:rPr lang="en-US" sz="2400" dirty="0"/>
              <a:t>If they had any interest they can donate some money to our fund  </a:t>
            </a:r>
          </a:p>
          <a:p>
            <a:pPr algn="ctr"/>
            <a:r>
              <a:rPr lang="en-US" sz="2400" dirty="0"/>
              <a:t>Which we use </a:t>
            </a:r>
            <a:r>
              <a:rPr lang="en-US" sz="2400" dirty="0" err="1"/>
              <a:t>th</a:t>
            </a:r>
            <a:r>
              <a:rPr lang="en-US" sz="2400" dirty="0"/>
              <a:t> provide medical services at places where it is less and scarce</a:t>
            </a:r>
          </a:p>
          <a:p>
            <a:pPr algn="ctr"/>
            <a:endParaRPr lang="en-IN" sz="2400" dirty="0"/>
          </a:p>
        </p:txBody>
      </p:sp>
    </p:spTree>
    <p:extLst>
      <p:ext uri="{BB962C8B-B14F-4D97-AF65-F5344CB8AC3E}">
        <p14:creationId xmlns:p14="http://schemas.microsoft.com/office/powerpoint/2010/main" val="840402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loud 9">
            <a:extLst>
              <a:ext uri="{FF2B5EF4-FFF2-40B4-BE49-F238E27FC236}">
                <a16:creationId xmlns:a16="http://schemas.microsoft.com/office/drawing/2014/main" id="{AA29A508-4003-4B58-BB02-1B9B31AC4664}"/>
              </a:ext>
            </a:extLst>
          </p:cNvPr>
          <p:cNvSpPr/>
          <p:nvPr/>
        </p:nvSpPr>
        <p:spPr>
          <a:xfrm>
            <a:off x="6276110" y="2384343"/>
            <a:ext cx="5403272" cy="1852165"/>
          </a:xfrm>
          <a:prstGeom prst="cloud">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2" name="Freeform 2"/>
          <p:cNvSpPr/>
          <p:nvPr/>
        </p:nvSpPr>
        <p:spPr>
          <a:xfrm rot="-5400000">
            <a:off x="-1672289" y="-2877105"/>
            <a:ext cx="6303034" cy="7924192"/>
          </a:xfrm>
          <a:custGeom>
            <a:avLst/>
            <a:gdLst/>
            <a:ahLst/>
            <a:cxnLst/>
            <a:rect l="l" t="t" r="r" b="b"/>
            <a:pathLst>
              <a:path w="9454551" h="11886288">
                <a:moveTo>
                  <a:pt x="0" y="0"/>
                </a:moveTo>
                <a:lnTo>
                  <a:pt x="9454552" y="0"/>
                </a:lnTo>
                <a:lnTo>
                  <a:pt x="9454552" y="11886288"/>
                </a:lnTo>
                <a:lnTo>
                  <a:pt x="0" y="11886288"/>
                </a:lnTo>
                <a:lnTo>
                  <a:pt x="0" y="0"/>
                </a:lnTo>
                <a:close/>
              </a:path>
            </a:pathLst>
          </a:custGeom>
          <a:blipFill>
            <a:blip r:embed="rId2"/>
            <a:stretch>
              <a:fillRect/>
            </a:stretch>
          </a:blipFill>
        </p:spPr>
      </p:sp>
      <p:sp>
        <p:nvSpPr>
          <p:cNvPr id="3" name="Freeform 3"/>
          <p:cNvSpPr/>
          <p:nvPr/>
        </p:nvSpPr>
        <p:spPr>
          <a:xfrm rot="8100000">
            <a:off x="1475480" y="1937283"/>
            <a:ext cx="3646421" cy="2983435"/>
          </a:xfrm>
          <a:custGeom>
            <a:avLst/>
            <a:gdLst/>
            <a:ahLst/>
            <a:cxnLst/>
            <a:rect l="l" t="t" r="r" b="b"/>
            <a:pathLst>
              <a:path w="5469632" h="4475153">
                <a:moveTo>
                  <a:pt x="0" y="0"/>
                </a:moveTo>
                <a:lnTo>
                  <a:pt x="5469632" y="0"/>
                </a:lnTo>
                <a:lnTo>
                  <a:pt x="5469632" y="4475154"/>
                </a:lnTo>
                <a:lnTo>
                  <a:pt x="0" y="447515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458951" y="2640084"/>
            <a:ext cx="6101650" cy="5486400"/>
          </a:xfrm>
          <a:custGeom>
            <a:avLst/>
            <a:gdLst/>
            <a:ahLst/>
            <a:cxnLst/>
            <a:rect l="l" t="t" r="r" b="b"/>
            <a:pathLst>
              <a:path w="9152475" h="8229600">
                <a:moveTo>
                  <a:pt x="0" y="0"/>
                </a:moveTo>
                <a:lnTo>
                  <a:pt x="9152474" y="0"/>
                </a:lnTo>
                <a:lnTo>
                  <a:pt x="9152474" y="8229600"/>
                </a:lnTo>
                <a:lnTo>
                  <a:pt x="0" y="8229600"/>
                </a:lnTo>
                <a:lnTo>
                  <a:pt x="0" y="0"/>
                </a:lnTo>
                <a:close/>
              </a:path>
            </a:pathLst>
          </a:custGeom>
          <a:blipFill>
            <a:blip r:embed="rId5"/>
            <a:stretch>
              <a:fillRect/>
            </a:stretch>
          </a:blipFill>
        </p:spPr>
      </p:sp>
      <p:sp>
        <p:nvSpPr>
          <p:cNvPr id="5" name="Freeform 5"/>
          <p:cNvSpPr/>
          <p:nvPr/>
        </p:nvSpPr>
        <p:spPr>
          <a:xfrm rot="-2938341">
            <a:off x="2936206" y="3871149"/>
            <a:ext cx="6481263" cy="7206408"/>
          </a:xfrm>
          <a:custGeom>
            <a:avLst/>
            <a:gdLst/>
            <a:ahLst/>
            <a:cxnLst/>
            <a:rect l="l" t="t" r="r" b="b"/>
            <a:pathLst>
              <a:path w="9721895" h="10809612">
                <a:moveTo>
                  <a:pt x="0" y="0"/>
                </a:moveTo>
                <a:lnTo>
                  <a:pt x="9721895" y="0"/>
                </a:lnTo>
                <a:lnTo>
                  <a:pt x="9721895" y="10809612"/>
                </a:lnTo>
                <a:lnTo>
                  <a:pt x="0" y="10809612"/>
                </a:lnTo>
                <a:lnTo>
                  <a:pt x="0" y="0"/>
                </a:lnTo>
                <a:close/>
              </a:path>
            </a:pathLst>
          </a:custGeom>
          <a:blipFill>
            <a:blip r:embed="rId6"/>
            <a:stretch>
              <a:fillRect/>
            </a:stretch>
          </a:blipFill>
        </p:spPr>
      </p:sp>
      <p:sp>
        <p:nvSpPr>
          <p:cNvPr id="6" name="Freeform 6"/>
          <p:cNvSpPr/>
          <p:nvPr/>
        </p:nvSpPr>
        <p:spPr>
          <a:xfrm>
            <a:off x="-1781365" y="1705377"/>
            <a:ext cx="4934331" cy="5486400"/>
          </a:xfrm>
          <a:custGeom>
            <a:avLst/>
            <a:gdLst/>
            <a:ahLst/>
            <a:cxnLst/>
            <a:rect l="l" t="t" r="r" b="b"/>
            <a:pathLst>
              <a:path w="7401497" h="8229600">
                <a:moveTo>
                  <a:pt x="0" y="0"/>
                </a:moveTo>
                <a:lnTo>
                  <a:pt x="7401496" y="0"/>
                </a:lnTo>
                <a:lnTo>
                  <a:pt x="7401496" y="8229600"/>
                </a:lnTo>
                <a:lnTo>
                  <a:pt x="0" y="8229600"/>
                </a:lnTo>
                <a:lnTo>
                  <a:pt x="0" y="0"/>
                </a:lnTo>
                <a:close/>
              </a:path>
            </a:pathLst>
          </a:custGeom>
          <a:blipFill>
            <a:blip r:embed="rId6"/>
            <a:stretch>
              <a:fillRect/>
            </a:stretch>
          </a:blipFill>
        </p:spPr>
      </p:sp>
      <p:sp>
        <p:nvSpPr>
          <p:cNvPr id="7" name="Freeform 7"/>
          <p:cNvSpPr/>
          <p:nvPr/>
        </p:nvSpPr>
        <p:spPr>
          <a:xfrm rot="-1203235">
            <a:off x="104447" y="-679440"/>
            <a:ext cx="6097037" cy="3158850"/>
          </a:xfrm>
          <a:custGeom>
            <a:avLst/>
            <a:gdLst/>
            <a:ahLst/>
            <a:cxnLst/>
            <a:rect l="l" t="t" r="r" b="b"/>
            <a:pathLst>
              <a:path w="9145556" h="4738275">
                <a:moveTo>
                  <a:pt x="0" y="0"/>
                </a:moveTo>
                <a:lnTo>
                  <a:pt x="9145556" y="0"/>
                </a:lnTo>
                <a:lnTo>
                  <a:pt x="9145556" y="4738275"/>
                </a:lnTo>
                <a:lnTo>
                  <a:pt x="0" y="4738275"/>
                </a:lnTo>
                <a:lnTo>
                  <a:pt x="0" y="0"/>
                </a:lnTo>
                <a:close/>
              </a:path>
            </a:pathLst>
          </a:custGeom>
          <a:blipFill>
            <a:blip r:embed="rId6"/>
            <a:stretch>
              <a:fillRect t="-114609"/>
            </a:stretch>
          </a:blipFill>
        </p:spPr>
      </p:sp>
      <p:sp>
        <p:nvSpPr>
          <p:cNvPr id="9" name="TextBox 8">
            <a:extLst>
              <a:ext uri="{FF2B5EF4-FFF2-40B4-BE49-F238E27FC236}">
                <a16:creationId xmlns:a16="http://schemas.microsoft.com/office/drawing/2014/main" id="{B5BED496-26B4-4AE4-BCC7-309040490BE8}"/>
              </a:ext>
            </a:extLst>
          </p:cNvPr>
          <p:cNvSpPr txBox="1"/>
          <p:nvPr/>
        </p:nvSpPr>
        <p:spPr>
          <a:xfrm>
            <a:off x="6558245" y="2008909"/>
            <a:ext cx="5121137" cy="1415772"/>
          </a:xfrm>
          <a:prstGeom prst="rect">
            <a:avLst/>
          </a:prstGeom>
          <a:noFill/>
          <a:effectLst>
            <a:outerShdw blurRad="50800" dist="38100" dir="10800000" algn="r" rotWithShape="0">
              <a:prstClr val="black">
                <a:alpha val="40000"/>
              </a:prstClr>
            </a:outerShdw>
            <a:softEdge rad="63500"/>
          </a:effectLst>
        </p:spPr>
        <p:txBody>
          <a:bodyPr wrap="square" rtlCol="0">
            <a:spAutoFit/>
          </a:bodyPr>
          <a:lstStyle/>
          <a:p>
            <a:endParaRPr lang="en-US" dirty="0"/>
          </a:p>
          <a:p>
            <a:endParaRPr lang="en-IN" dirty="0"/>
          </a:p>
          <a:p>
            <a:endParaRPr lang="en-IN" dirty="0"/>
          </a:p>
          <a:p>
            <a:pPr algn="ctr"/>
            <a:r>
              <a:rPr lang="en-IN" sz="3200" b="1" u="sng" dirty="0">
                <a:solidFill>
                  <a:srgbClr val="0070C0"/>
                </a:solidFill>
              </a:rPr>
              <a:t>Architectural diagram</a:t>
            </a:r>
            <a:endParaRPr lang="en-IN" b="1" u="sng" dirty="0">
              <a:solidFill>
                <a:srgbClr val="0070C0"/>
              </a:solidFill>
            </a:endParaRPr>
          </a:p>
        </p:txBody>
      </p:sp>
    </p:spTree>
    <p:extLst>
      <p:ext uri="{BB962C8B-B14F-4D97-AF65-F5344CB8AC3E}">
        <p14:creationId xmlns:p14="http://schemas.microsoft.com/office/powerpoint/2010/main" val="1075683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286F3D0-15A0-4D7E-A6EA-522C8BA8E945}"/>
              </a:ext>
            </a:extLst>
          </p:cNvPr>
          <p:cNvGraphicFramePr/>
          <p:nvPr>
            <p:extLst>
              <p:ext uri="{D42A27DB-BD31-4B8C-83A1-F6EECF244321}">
                <p14:modId xmlns:p14="http://schemas.microsoft.com/office/powerpoint/2010/main" val="237444507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54833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07504" y="-1344719"/>
            <a:ext cx="9268502" cy="8920933"/>
          </a:xfrm>
          <a:custGeom>
            <a:avLst/>
            <a:gdLst/>
            <a:ahLst/>
            <a:cxnLst/>
            <a:rect l="l" t="t" r="r" b="b"/>
            <a:pathLst>
              <a:path w="13902753" h="13381400">
                <a:moveTo>
                  <a:pt x="0" y="0"/>
                </a:moveTo>
                <a:lnTo>
                  <a:pt x="13902754" y="0"/>
                </a:lnTo>
                <a:lnTo>
                  <a:pt x="13902754" y="13381400"/>
                </a:lnTo>
                <a:lnTo>
                  <a:pt x="0" y="13381400"/>
                </a:lnTo>
                <a:lnTo>
                  <a:pt x="0" y="0"/>
                </a:lnTo>
                <a:close/>
              </a:path>
            </a:pathLst>
          </a:custGeom>
          <a:blipFill>
            <a:blip r:embed="rId2"/>
            <a:stretch>
              <a:fillRect/>
            </a:stretch>
          </a:blipFill>
        </p:spPr>
      </p:sp>
      <p:sp>
        <p:nvSpPr>
          <p:cNvPr id="3" name="Freeform 3"/>
          <p:cNvSpPr/>
          <p:nvPr/>
        </p:nvSpPr>
        <p:spPr>
          <a:xfrm>
            <a:off x="374782" y="-445529"/>
            <a:ext cx="1630957" cy="27432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4" name="Freeform 4"/>
          <p:cNvSpPr/>
          <p:nvPr/>
        </p:nvSpPr>
        <p:spPr>
          <a:xfrm>
            <a:off x="10576006" y="4633519"/>
            <a:ext cx="1615994" cy="27432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TextBox 4">
            <a:extLst>
              <a:ext uri="{FF2B5EF4-FFF2-40B4-BE49-F238E27FC236}">
                <a16:creationId xmlns:a16="http://schemas.microsoft.com/office/drawing/2014/main" id="{5E29021A-9475-4A89-B954-C89175B0EBFF}"/>
              </a:ext>
            </a:extLst>
          </p:cNvPr>
          <p:cNvSpPr txBox="1"/>
          <p:nvPr/>
        </p:nvSpPr>
        <p:spPr>
          <a:xfrm>
            <a:off x="1464667" y="2550530"/>
            <a:ext cx="5607646" cy="1200329"/>
          </a:xfrm>
          <a:prstGeom prst="rect">
            <a:avLst/>
          </a:prstGeom>
          <a:noFill/>
        </p:spPr>
        <p:txBody>
          <a:bodyPr wrap="square" rtlCol="0">
            <a:spAutoFit/>
          </a:bodyPr>
          <a:lstStyle/>
          <a:p>
            <a:r>
              <a:rPr lang="en-US" sz="2400" dirty="0">
                <a:solidFill>
                  <a:srgbClr val="000000"/>
                </a:solidFill>
                <a:effectLst/>
                <a:latin typeface="Segoe UI" panose="020B0502040204020203" pitchFamily="34" charset="0"/>
                <a:ea typeface="Times New Roman" panose="02020603050405020304" pitchFamily="18" charset="0"/>
              </a:rPr>
              <a:t>"</a:t>
            </a:r>
            <a:r>
              <a:rPr lang="en-US" sz="2400" dirty="0">
                <a:solidFill>
                  <a:srgbClr val="000000"/>
                </a:solidFill>
                <a:effectLst/>
                <a:latin typeface="Berlin Sans FB Demi" panose="020E0802020502020306" pitchFamily="34" charset="0"/>
                <a:ea typeface="Times New Roman" panose="02020603050405020304" pitchFamily="18" charset="0"/>
                <a:cs typeface="Segoe UI" panose="020B0502040204020203" pitchFamily="34" charset="0"/>
              </a:rPr>
              <a:t>Empowering Access, Ensuring Safety. </a:t>
            </a:r>
            <a:endParaRPr lang="en-IN" sz="2400" dirty="0">
              <a:effectLst/>
              <a:latin typeface="Times New Roman" panose="02020603050405020304" pitchFamily="18" charset="0"/>
              <a:ea typeface="Times New Roman" panose="02020603050405020304" pitchFamily="18" charset="0"/>
            </a:endParaRPr>
          </a:p>
          <a:p>
            <a:r>
              <a:rPr lang="en-US" sz="2400" u="sng" dirty="0">
                <a:solidFill>
                  <a:srgbClr val="000000"/>
                </a:solidFill>
                <a:effectLst/>
                <a:latin typeface="Berlin Sans FB Demi" panose="020E0802020502020306" pitchFamily="34" charset="0"/>
                <a:ea typeface="Times New Roman" panose="02020603050405020304" pitchFamily="18" charset="0"/>
                <a:cs typeface="Segoe UI" panose="020B0502040204020203" pitchFamily="34" charset="0"/>
              </a:rPr>
              <a:t>Medicite</a:t>
            </a:r>
            <a:r>
              <a:rPr lang="en-US" sz="2400" dirty="0">
                <a:solidFill>
                  <a:srgbClr val="000000"/>
                </a:solidFill>
                <a:effectLst/>
                <a:latin typeface="Berlin Sans FB Demi" panose="020E0802020502020306" pitchFamily="34" charset="0"/>
                <a:ea typeface="Times New Roman" panose="02020603050405020304" pitchFamily="18" charset="0"/>
                <a:cs typeface="Segoe UI" panose="020B0502040204020203" pitchFamily="34" charset="0"/>
              </a:rPr>
              <a:t>: Your Trusted Medication Companion</a:t>
            </a:r>
            <a:r>
              <a:rPr lang="en-US" sz="2400" dirty="0">
                <a:solidFill>
                  <a:srgbClr val="000000"/>
                </a:solidFill>
                <a:effectLst/>
                <a:latin typeface="Segoe UI" panose="020B0502040204020203" pitchFamily="34" charset="0"/>
                <a:ea typeface="Times New Roman" panose="02020603050405020304" pitchFamily="18" charset="0"/>
              </a:rPr>
              <a:t>”.</a:t>
            </a:r>
            <a:endParaRPr lang="en-IN" sz="2400" dirty="0">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C4AD67E2-C406-4D94-A125-93DCD7718EBC}"/>
              </a:ext>
            </a:extLst>
          </p:cNvPr>
          <p:cNvSpPr txBox="1"/>
          <p:nvPr/>
        </p:nvSpPr>
        <p:spPr>
          <a:xfrm>
            <a:off x="7052509" y="5059619"/>
            <a:ext cx="3971925" cy="769441"/>
          </a:xfrm>
          <a:prstGeom prst="rect">
            <a:avLst/>
          </a:prstGeom>
          <a:noFill/>
        </p:spPr>
        <p:txBody>
          <a:bodyPr wrap="square" rtlCol="0">
            <a:spAutoFit/>
          </a:bodyPr>
          <a:lstStyle/>
          <a:p>
            <a:r>
              <a:rPr lang="en-US" sz="4400" b="1" i="1" u="sng" dirty="0">
                <a:solidFill>
                  <a:schemeClr val="accent1">
                    <a:lumMod val="60000"/>
                    <a:lumOff val="40000"/>
                  </a:schemeClr>
                </a:solidFill>
                <a:effectLst>
                  <a:outerShdw blurRad="38100" dist="38100" dir="2700000" algn="tl">
                    <a:srgbClr val="000000">
                      <a:alpha val="43137"/>
                    </a:srgbClr>
                  </a:outerShdw>
                </a:effectLst>
                <a:highlight>
                  <a:srgbClr val="C0C0C0"/>
                </a:highlight>
              </a:rPr>
              <a:t>Thank you</a:t>
            </a:r>
            <a:endParaRPr lang="en-IN" b="1" i="1" u="sng" dirty="0">
              <a:solidFill>
                <a:schemeClr val="accent1">
                  <a:lumMod val="60000"/>
                  <a:lumOff val="40000"/>
                </a:schemeClr>
              </a:solidFill>
              <a:effectLst>
                <a:outerShdw blurRad="38100" dist="38100" dir="2700000" algn="tl">
                  <a:srgbClr val="000000">
                    <a:alpha val="43137"/>
                  </a:srgbClr>
                </a:outerShdw>
              </a:effectLst>
              <a:highlight>
                <a:srgbClr val="C0C0C0"/>
              </a:highlight>
            </a:endParaRPr>
          </a:p>
        </p:txBody>
      </p:sp>
    </p:spTree>
    <p:extLst>
      <p:ext uri="{BB962C8B-B14F-4D97-AF65-F5344CB8AC3E}">
        <p14:creationId xmlns:p14="http://schemas.microsoft.com/office/powerpoint/2010/main" val="289427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44A77D9-299B-48A3-B231-552176C81429}"/>
              </a:ext>
            </a:extLst>
          </p:cNvPr>
          <p:cNvSpPr/>
          <p:nvPr/>
        </p:nvSpPr>
        <p:spPr>
          <a:xfrm>
            <a:off x="2523179" y="365852"/>
            <a:ext cx="1911927" cy="593608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IN" dirty="0"/>
          </a:p>
        </p:txBody>
      </p:sp>
      <p:sp>
        <p:nvSpPr>
          <p:cNvPr id="2" name="Freeform 2"/>
          <p:cNvSpPr/>
          <p:nvPr/>
        </p:nvSpPr>
        <p:spPr>
          <a:xfrm>
            <a:off x="10108260" y="4800600"/>
            <a:ext cx="2788835" cy="2743200"/>
          </a:xfrm>
          <a:custGeom>
            <a:avLst/>
            <a:gdLst/>
            <a:ahLst/>
            <a:cxnLst/>
            <a:rect l="l" t="t" r="r" b="b"/>
            <a:pathLst>
              <a:path w="4183253" h="4114800">
                <a:moveTo>
                  <a:pt x="0" y="0"/>
                </a:moveTo>
                <a:lnTo>
                  <a:pt x="4183254" y="0"/>
                </a:lnTo>
                <a:lnTo>
                  <a:pt x="4183254"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275474" y="2732162"/>
            <a:ext cx="7781960" cy="6643849"/>
          </a:xfrm>
          <a:custGeom>
            <a:avLst/>
            <a:gdLst/>
            <a:ahLst/>
            <a:cxnLst/>
            <a:rect l="l" t="t" r="r" b="b"/>
            <a:pathLst>
              <a:path w="11672940" h="9965773">
                <a:moveTo>
                  <a:pt x="0" y="0"/>
                </a:moveTo>
                <a:lnTo>
                  <a:pt x="11672940" y="0"/>
                </a:lnTo>
                <a:lnTo>
                  <a:pt x="11672940" y="9965773"/>
                </a:lnTo>
                <a:lnTo>
                  <a:pt x="0" y="9965773"/>
                </a:lnTo>
                <a:lnTo>
                  <a:pt x="0" y="0"/>
                </a:lnTo>
                <a:close/>
              </a:path>
            </a:pathLst>
          </a:custGeom>
          <a:blipFill>
            <a:blip r:embed="rId4"/>
            <a:stretch>
              <a:fillRect/>
            </a:stretch>
          </a:blipFill>
        </p:spPr>
      </p:sp>
      <p:grpSp>
        <p:nvGrpSpPr>
          <p:cNvPr id="4" name="Group 4"/>
          <p:cNvGrpSpPr/>
          <p:nvPr/>
        </p:nvGrpSpPr>
        <p:grpSpPr>
          <a:xfrm>
            <a:off x="3549957" y="1"/>
            <a:ext cx="933657" cy="6337867"/>
            <a:chOff x="0" y="0"/>
            <a:chExt cx="368852" cy="2503849"/>
          </a:xfrm>
        </p:grpSpPr>
        <p:sp>
          <p:nvSpPr>
            <p:cNvPr id="5" name="Freeform 5"/>
            <p:cNvSpPr/>
            <p:nvPr/>
          </p:nvSpPr>
          <p:spPr>
            <a:xfrm>
              <a:off x="0" y="0"/>
              <a:ext cx="368852" cy="2503849"/>
            </a:xfrm>
            <a:custGeom>
              <a:avLst/>
              <a:gdLst/>
              <a:ahLst/>
              <a:cxnLst/>
              <a:rect l="l" t="t" r="r" b="b"/>
              <a:pathLst>
                <a:path w="368852" h="2503849">
                  <a:moveTo>
                    <a:pt x="0" y="0"/>
                  </a:moveTo>
                  <a:lnTo>
                    <a:pt x="368852" y="0"/>
                  </a:lnTo>
                  <a:lnTo>
                    <a:pt x="368852" y="2503849"/>
                  </a:lnTo>
                  <a:lnTo>
                    <a:pt x="0" y="2503849"/>
                  </a:lnTo>
                  <a:lnTo>
                    <a:pt x="0" y="0"/>
                  </a:lnTo>
                </a:path>
              </a:pathLst>
            </a:custGeom>
            <a:solidFill>
              <a:srgbClr val="FEFFFF"/>
            </a:solidFill>
          </p:spPr>
        </p:sp>
        <p:sp>
          <p:nvSpPr>
            <p:cNvPr id="6" name="TextBox 6"/>
            <p:cNvSpPr txBox="1"/>
            <p:nvPr/>
          </p:nvSpPr>
          <p:spPr>
            <a:xfrm>
              <a:off x="0" y="-19050"/>
              <a:ext cx="812800" cy="831850"/>
            </a:xfrm>
            <a:prstGeom prst="rect">
              <a:avLst/>
            </a:prstGeom>
          </p:spPr>
          <p:txBody>
            <a:bodyPr lIns="33867" tIns="33867" rIns="33867" bIns="33867" rtlCol="0" anchor="ctr"/>
            <a:lstStyle/>
            <a:p>
              <a:pPr algn="ctr">
                <a:lnSpc>
                  <a:spcPts val="1906"/>
                </a:lnSpc>
              </a:pPr>
              <a:endParaRPr sz="1200"/>
            </a:p>
          </p:txBody>
        </p:sp>
      </p:grpSp>
      <p:sp>
        <p:nvSpPr>
          <p:cNvPr id="7" name="TextBox 7"/>
          <p:cNvSpPr txBox="1"/>
          <p:nvPr/>
        </p:nvSpPr>
        <p:spPr>
          <a:xfrm>
            <a:off x="3727702" y="2150124"/>
            <a:ext cx="624813" cy="436017"/>
          </a:xfrm>
          <a:prstGeom prst="rect">
            <a:avLst/>
          </a:prstGeom>
        </p:spPr>
        <p:txBody>
          <a:bodyPr lIns="0" tIns="0" rIns="0" bIns="0" rtlCol="0" anchor="t">
            <a:spAutoFit/>
          </a:bodyPr>
          <a:lstStyle/>
          <a:p>
            <a:pPr algn="ctr">
              <a:lnSpc>
                <a:spcPts val="3418"/>
              </a:lnSpc>
            </a:pPr>
            <a:r>
              <a:rPr lang="en-US" sz="2847">
                <a:solidFill>
                  <a:srgbClr val="00297C"/>
                </a:solidFill>
                <a:latin typeface="League Spartan Bold Italics"/>
              </a:rPr>
              <a:t>01</a:t>
            </a:r>
          </a:p>
        </p:txBody>
      </p:sp>
      <p:sp>
        <p:nvSpPr>
          <p:cNvPr id="8" name="TextBox 8"/>
          <p:cNvSpPr txBox="1"/>
          <p:nvPr/>
        </p:nvSpPr>
        <p:spPr>
          <a:xfrm>
            <a:off x="3727702" y="2992983"/>
            <a:ext cx="624813" cy="436017"/>
          </a:xfrm>
          <a:prstGeom prst="rect">
            <a:avLst/>
          </a:prstGeom>
        </p:spPr>
        <p:txBody>
          <a:bodyPr lIns="0" tIns="0" rIns="0" bIns="0" rtlCol="0" anchor="t">
            <a:spAutoFit/>
          </a:bodyPr>
          <a:lstStyle/>
          <a:p>
            <a:pPr algn="ctr">
              <a:lnSpc>
                <a:spcPts val="3418"/>
              </a:lnSpc>
            </a:pPr>
            <a:r>
              <a:rPr lang="en-US" sz="2847" dirty="0">
                <a:solidFill>
                  <a:srgbClr val="00297C"/>
                </a:solidFill>
                <a:latin typeface="League Spartan Bold Italics"/>
              </a:rPr>
              <a:t>02</a:t>
            </a:r>
          </a:p>
        </p:txBody>
      </p:sp>
      <p:sp>
        <p:nvSpPr>
          <p:cNvPr id="9" name="TextBox 9"/>
          <p:cNvSpPr txBox="1"/>
          <p:nvPr/>
        </p:nvSpPr>
        <p:spPr>
          <a:xfrm>
            <a:off x="3727702" y="3891836"/>
            <a:ext cx="624813" cy="436017"/>
          </a:xfrm>
          <a:prstGeom prst="rect">
            <a:avLst/>
          </a:prstGeom>
        </p:spPr>
        <p:txBody>
          <a:bodyPr lIns="0" tIns="0" rIns="0" bIns="0" rtlCol="0" anchor="t">
            <a:spAutoFit/>
          </a:bodyPr>
          <a:lstStyle/>
          <a:p>
            <a:pPr algn="ctr">
              <a:lnSpc>
                <a:spcPts val="3418"/>
              </a:lnSpc>
            </a:pPr>
            <a:r>
              <a:rPr lang="en-US" sz="2847" dirty="0">
                <a:solidFill>
                  <a:srgbClr val="00297C"/>
                </a:solidFill>
                <a:latin typeface="League Spartan Bold Italics"/>
              </a:rPr>
              <a:t>03</a:t>
            </a:r>
          </a:p>
        </p:txBody>
      </p:sp>
      <p:sp>
        <p:nvSpPr>
          <p:cNvPr id="10" name="TextBox 10"/>
          <p:cNvSpPr txBox="1"/>
          <p:nvPr/>
        </p:nvSpPr>
        <p:spPr>
          <a:xfrm>
            <a:off x="3727702" y="4670656"/>
            <a:ext cx="624813" cy="436017"/>
          </a:xfrm>
          <a:prstGeom prst="rect">
            <a:avLst/>
          </a:prstGeom>
        </p:spPr>
        <p:txBody>
          <a:bodyPr lIns="0" tIns="0" rIns="0" bIns="0" rtlCol="0" anchor="t">
            <a:spAutoFit/>
          </a:bodyPr>
          <a:lstStyle/>
          <a:p>
            <a:pPr algn="ctr">
              <a:lnSpc>
                <a:spcPts val="3418"/>
              </a:lnSpc>
            </a:pPr>
            <a:r>
              <a:rPr lang="en-US" sz="2847">
                <a:solidFill>
                  <a:srgbClr val="00297C"/>
                </a:solidFill>
                <a:latin typeface="League Spartan Bold Italics"/>
              </a:rPr>
              <a:t>04</a:t>
            </a:r>
          </a:p>
        </p:txBody>
      </p:sp>
      <p:sp>
        <p:nvSpPr>
          <p:cNvPr id="11" name="TextBox 11"/>
          <p:cNvSpPr txBox="1"/>
          <p:nvPr/>
        </p:nvSpPr>
        <p:spPr>
          <a:xfrm>
            <a:off x="3704380" y="5449476"/>
            <a:ext cx="624813" cy="436017"/>
          </a:xfrm>
          <a:prstGeom prst="rect">
            <a:avLst/>
          </a:prstGeom>
        </p:spPr>
        <p:txBody>
          <a:bodyPr lIns="0" tIns="0" rIns="0" bIns="0" rtlCol="0" anchor="t">
            <a:spAutoFit/>
          </a:bodyPr>
          <a:lstStyle/>
          <a:p>
            <a:pPr algn="ctr">
              <a:lnSpc>
                <a:spcPts val="3418"/>
              </a:lnSpc>
            </a:pPr>
            <a:r>
              <a:rPr lang="en-US" sz="2847">
                <a:solidFill>
                  <a:srgbClr val="00297C"/>
                </a:solidFill>
                <a:latin typeface="League Spartan Bold Italics"/>
              </a:rPr>
              <a:t>05</a:t>
            </a:r>
          </a:p>
        </p:txBody>
      </p:sp>
      <p:grpSp>
        <p:nvGrpSpPr>
          <p:cNvPr id="19" name="Group 19"/>
          <p:cNvGrpSpPr/>
          <p:nvPr/>
        </p:nvGrpSpPr>
        <p:grpSpPr>
          <a:xfrm>
            <a:off x="2161538" y="685496"/>
            <a:ext cx="6312289" cy="1323503"/>
            <a:chOff x="0" y="0"/>
            <a:chExt cx="1421404" cy="298027"/>
          </a:xfrm>
        </p:grpSpPr>
        <p:sp>
          <p:nvSpPr>
            <p:cNvPr id="20" name="Freeform 20"/>
            <p:cNvSpPr/>
            <p:nvPr/>
          </p:nvSpPr>
          <p:spPr>
            <a:xfrm>
              <a:off x="0" y="0"/>
              <a:ext cx="1421404" cy="298027"/>
            </a:xfrm>
            <a:custGeom>
              <a:avLst/>
              <a:gdLst/>
              <a:ahLst/>
              <a:cxnLst/>
              <a:rect l="l" t="t" r="r" b="b"/>
              <a:pathLst>
                <a:path w="1421404" h="298027">
                  <a:moveTo>
                    <a:pt x="0" y="0"/>
                  </a:moveTo>
                  <a:lnTo>
                    <a:pt x="1421404" y="0"/>
                  </a:lnTo>
                  <a:lnTo>
                    <a:pt x="1421404" y="298027"/>
                  </a:lnTo>
                  <a:lnTo>
                    <a:pt x="0" y="298027"/>
                  </a:lnTo>
                  <a:lnTo>
                    <a:pt x="0" y="0"/>
                  </a:lnTo>
                </a:path>
              </a:pathLst>
            </a:custGeom>
            <a:solidFill>
              <a:srgbClr val="04577C"/>
            </a:solidFill>
            <a:ln w="38100">
              <a:solidFill>
                <a:srgbClr val="FEFFFF"/>
              </a:solidFill>
            </a:ln>
          </p:spPr>
        </p:sp>
        <p:sp>
          <p:nvSpPr>
            <p:cNvPr id="21" name="TextBox 21"/>
            <p:cNvSpPr txBox="1"/>
            <p:nvPr/>
          </p:nvSpPr>
          <p:spPr>
            <a:xfrm>
              <a:off x="0" y="-142875"/>
              <a:ext cx="812800" cy="955675"/>
            </a:xfrm>
            <a:prstGeom prst="rect">
              <a:avLst/>
            </a:prstGeom>
          </p:spPr>
          <p:txBody>
            <a:bodyPr lIns="0" tIns="0" rIns="0" bIns="0" rtlCol="0" anchor="ctr"/>
            <a:lstStyle/>
            <a:p>
              <a:pPr algn="ctr">
                <a:lnSpc>
                  <a:spcPts val="7984"/>
                </a:lnSpc>
                <a:spcBef>
                  <a:spcPct val="0"/>
                </a:spcBef>
              </a:pPr>
              <a:endParaRPr sz="1200"/>
            </a:p>
          </p:txBody>
        </p:sp>
      </p:grpSp>
      <p:sp>
        <p:nvSpPr>
          <p:cNvPr id="22" name="TextBox 22"/>
          <p:cNvSpPr txBox="1"/>
          <p:nvPr/>
        </p:nvSpPr>
        <p:spPr>
          <a:xfrm>
            <a:off x="2161538" y="909377"/>
            <a:ext cx="5755513" cy="997966"/>
          </a:xfrm>
          <a:prstGeom prst="rect">
            <a:avLst/>
          </a:prstGeom>
        </p:spPr>
        <p:txBody>
          <a:bodyPr lIns="0" tIns="0" rIns="0" bIns="0" rtlCol="0" anchor="t">
            <a:spAutoFit/>
          </a:bodyPr>
          <a:lstStyle/>
          <a:p>
            <a:pPr algn="ctr">
              <a:lnSpc>
                <a:spcPts val="8524"/>
              </a:lnSpc>
              <a:spcBef>
                <a:spcPct val="0"/>
              </a:spcBef>
            </a:pPr>
            <a:r>
              <a:rPr lang="en-US" sz="6177" spc="605">
                <a:solidFill>
                  <a:srgbClr val="FDFBFB"/>
                </a:solidFill>
                <a:latin typeface="League Spartan"/>
              </a:rPr>
              <a:t>CONTENT</a:t>
            </a:r>
          </a:p>
        </p:txBody>
      </p:sp>
      <p:sp>
        <p:nvSpPr>
          <p:cNvPr id="24" name="TextBox 23">
            <a:extLst>
              <a:ext uri="{FF2B5EF4-FFF2-40B4-BE49-F238E27FC236}">
                <a16:creationId xmlns:a16="http://schemas.microsoft.com/office/drawing/2014/main" id="{E7F828CA-E528-4EA9-BB56-62DF65873CFF}"/>
              </a:ext>
            </a:extLst>
          </p:cNvPr>
          <p:cNvSpPr txBox="1"/>
          <p:nvPr/>
        </p:nvSpPr>
        <p:spPr>
          <a:xfrm>
            <a:off x="4660820" y="2155020"/>
            <a:ext cx="2803877" cy="400110"/>
          </a:xfrm>
          <a:prstGeom prst="rect">
            <a:avLst/>
          </a:prstGeom>
          <a:noFill/>
        </p:spPr>
        <p:txBody>
          <a:bodyPr wrap="square" rtlCol="0">
            <a:spAutoFit/>
          </a:bodyPr>
          <a:lstStyle/>
          <a:p>
            <a:r>
              <a:rPr lang="en-US" sz="2000" b="1" dirty="0"/>
              <a:t>PROBLEM</a:t>
            </a:r>
            <a:r>
              <a:rPr lang="en-US" sz="2000" b="1" dirty="0">
                <a:solidFill>
                  <a:schemeClr val="bg2">
                    <a:lumMod val="10000"/>
                  </a:schemeClr>
                </a:solidFill>
              </a:rPr>
              <a:t> </a:t>
            </a:r>
            <a:r>
              <a:rPr lang="en-US" sz="2000" b="1" dirty="0"/>
              <a:t>STATEMENT</a:t>
            </a:r>
            <a:endParaRPr lang="en-IN" b="1" dirty="0"/>
          </a:p>
        </p:txBody>
      </p:sp>
      <p:sp>
        <p:nvSpPr>
          <p:cNvPr id="25" name="TextBox 24">
            <a:extLst>
              <a:ext uri="{FF2B5EF4-FFF2-40B4-BE49-F238E27FC236}">
                <a16:creationId xmlns:a16="http://schemas.microsoft.com/office/drawing/2014/main" id="{E6D20C0A-36A8-4FEE-AF0A-F0CAFFBDF7BF}"/>
              </a:ext>
            </a:extLst>
          </p:cNvPr>
          <p:cNvSpPr txBox="1"/>
          <p:nvPr/>
        </p:nvSpPr>
        <p:spPr>
          <a:xfrm>
            <a:off x="4660820" y="3022427"/>
            <a:ext cx="3803343" cy="400110"/>
          </a:xfrm>
          <a:prstGeom prst="rect">
            <a:avLst/>
          </a:prstGeom>
          <a:noFill/>
        </p:spPr>
        <p:txBody>
          <a:bodyPr wrap="square" rtlCol="0">
            <a:spAutoFit/>
          </a:bodyPr>
          <a:lstStyle/>
          <a:p>
            <a:r>
              <a:rPr lang="en-US" sz="2000" b="1" dirty="0"/>
              <a:t>DESCRIPTION</a:t>
            </a:r>
            <a:endParaRPr lang="en-IN" b="1" dirty="0"/>
          </a:p>
        </p:txBody>
      </p:sp>
      <p:sp>
        <p:nvSpPr>
          <p:cNvPr id="26" name="TextBox 25">
            <a:extLst>
              <a:ext uri="{FF2B5EF4-FFF2-40B4-BE49-F238E27FC236}">
                <a16:creationId xmlns:a16="http://schemas.microsoft.com/office/drawing/2014/main" id="{2C9BB981-F3F1-4829-BDDB-A68123FC3235}"/>
              </a:ext>
            </a:extLst>
          </p:cNvPr>
          <p:cNvSpPr txBox="1"/>
          <p:nvPr/>
        </p:nvSpPr>
        <p:spPr>
          <a:xfrm>
            <a:off x="4672819" y="3914986"/>
            <a:ext cx="4069196" cy="400110"/>
          </a:xfrm>
          <a:prstGeom prst="rect">
            <a:avLst/>
          </a:prstGeom>
          <a:noFill/>
        </p:spPr>
        <p:txBody>
          <a:bodyPr wrap="square" rtlCol="0">
            <a:spAutoFit/>
          </a:bodyPr>
          <a:lstStyle/>
          <a:p>
            <a:r>
              <a:rPr lang="en-US" sz="2000" b="1" dirty="0"/>
              <a:t>SOLUTION/APPROACH</a:t>
            </a:r>
            <a:endParaRPr lang="en-IN" b="1" dirty="0"/>
          </a:p>
        </p:txBody>
      </p:sp>
      <p:sp>
        <p:nvSpPr>
          <p:cNvPr id="27" name="TextBox 26">
            <a:extLst>
              <a:ext uri="{FF2B5EF4-FFF2-40B4-BE49-F238E27FC236}">
                <a16:creationId xmlns:a16="http://schemas.microsoft.com/office/drawing/2014/main" id="{333E8B00-47DC-411F-93E0-157F8F528308}"/>
              </a:ext>
            </a:extLst>
          </p:cNvPr>
          <p:cNvSpPr txBox="1"/>
          <p:nvPr/>
        </p:nvSpPr>
        <p:spPr>
          <a:xfrm>
            <a:off x="4688786" y="4701284"/>
            <a:ext cx="4199756" cy="400110"/>
          </a:xfrm>
          <a:prstGeom prst="rect">
            <a:avLst/>
          </a:prstGeom>
          <a:noFill/>
        </p:spPr>
        <p:txBody>
          <a:bodyPr wrap="square" rtlCol="0">
            <a:spAutoFit/>
          </a:bodyPr>
          <a:lstStyle/>
          <a:p>
            <a:r>
              <a:rPr lang="en-US" sz="2000" b="1" dirty="0"/>
              <a:t>TECHNOLOGY STACK</a:t>
            </a:r>
            <a:endParaRPr lang="en-IN" b="1" dirty="0"/>
          </a:p>
        </p:txBody>
      </p:sp>
      <p:sp>
        <p:nvSpPr>
          <p:cNvPr id="28" name="TextBox 27">
            <a:extLst>
              <a:ext uri="{FF2B5EF4-FFF2-40B4-BE49-F238E27FC236}">
                <a16:creationId xmlns:a16="http://schemas.microsoft.com/office/drawing/2014/main" id="{97102EB9-E683-4B71-9BCE-4BAD43BD5963}"/>
              </a:ext>
            </a:extLst>
          </p:cNvPr>
          <p:cNvSpPr txBox="1"/>
          <p:nvPr/>
        </p:nvSpPr>
        <p:spPr>
          <a:xfrm>
            <a:off x="4658363" y="5485383"/>
            <a:ext cx="4357950" cy="400110"/>
          </a:xfrm>
          <a:prstGeom prst="rect">
            <a:avLst/>
          </a:prstGeom>
          <a:noFill/>
        </p:spPr>
        <p:txBody>
          <a:bodyPr wrap="square" rtlCol="0">
            <a:spAutoFit/>
          </a:bodyPr>
          <a:lstStyle/>
          <a:p>
            <a:r>
              <a:rPr lang="en-US" sz="2000" b="1" dirty="0"/>
              <a:t>ARCHITECTURAL DIAGRAM</a:t>
            </a:r>
            <a:endParaRPr lang="en-IN" b="1" dirty="0"/>
          </a:p>
        </p:txBody>
      </p:sp>
    </p:spTree>
    <p:extLst>
      <p:ext uri="{BB962C8B-B14F-4D97-AF65-F5344CB8AC3E}">
        <p14:creationId xmlns:p14="http://schemas.microsoft.com/office/powerpoint/2010/main" val="620475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D410D1-9501-45B6-ABB6-40872E5734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73"/>
            <a:ext cx="12192000" cy="6854653"/>
          </a:xfrm>
          <a:prstGeom prst="rect">
            <a:avLst/>
          </a:prstGeom>
        </p:spPr>
      </p:pic>
    </p:spTree>
    <p:extLst>
      <p:ext uri="{BB962C8B-B14F-4D97-AF65-F5344CB8AC3E}">
        <p14:creationId xmlns:p14="http://schemas.microsoft.com/office/powerpoint/2010/main" val="37363835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D93920-22F4-44A1-8C12-A61F857C46CC}"/>
              </a:ext>
            </a:extLst>
          </p:cNvPr>
          <p:cNvSpPr txBox="1"/>
          <p:nvPr/>
        </p:nvSpPr>
        <p:spPr>
          <a:xfrm>
            <a:off x="726141" y="860612"/>
            <a:ext cx="10139083" cy="5997388"/>
          </a:xfrm>
          <a:prstGeom prst="rect">
            <a:avLst/>
          </a:prstGeom>
          <a:noFill/>
        </p:spPr>
        <p:txBody>
          <a:bodyPr wrap="square" rtlCol="0">
            <a:spAutoFit/>
          </a:bodyPr>
          <a:lstStyle/>
          <a:p>
            <a:endParaRPr lang="en-IN" dirty="0"/>
          </a:p>
        </p:txBody>
      </p:sp>
      <p:sp>
        <p:nvSpPr>
          <p:cNvPr id="11" name="Rectangle: Rounded Corners 10">
            <a:extLst>
              <a:ext uri="{FF2B5EF4-FFF2-40B4-BE49-F238E27FC236}">
                <a16:creationId xmlns:a16="http://schemas.microsoft.com/office/drawing/2014/main" id="{32E6911F-C56B-4BBC-926A-956E1E66DE84}"/>
              </a:ext>
            </a:extLst>
          </p:cNvPr>
          <p:cNvSpPr/>
          <p:nvPr/>
        </p:nvSpPr>
        <p:spPr>
          <a:xfrm>
            <a:off x="1172135" y="914398"/>
            <a:ext cx="8861612" cy="51905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solidFill>
                  <a:srgbClr val="000000"/>
                </a:solidFill>
                <a:effectLst/>
                <a:latin typeface="Segoe UI" panose="020B0502040204020203" pitchFamily="34" charset="0"/>
                <a:ea typeface="Times New Roman" panose="02020603050405020304" pitchFamily="18" charset="0"/>
              </a:rPr>
              <a:t>In the realm of healthcare and pharmaceuticals, numerous challenges persist that affect both consumers and the medical professionals responsible for dispensing medications. These challenges are multifaceted and can have wide-ranging consequences on the safety, well-being, and overall healthcare experience of individuals.</a:t>
            </a:r>
            <a:endParaRPr lang="en-IN" sz="2000" dirty="0">
              <a:effectLst/>
              <a:latin typeface="Times New Roman" panose="02020603050405020304" pitchFamily="18" charset="0"/>
              <a:ea typeface="Times New Roman" panose="02020603050405020304" pitchFamily="18" charset="0"/>
            </a:endParaRPr>
          </a:p>
        </p:txBody>
      </p:sp>
      <p:sp>
        <p:nvSpPr>
          <p:cNvPr id="12" name="Cloud 11">
            <a:extLst>
              <a:ext uri="{FF2B5EF4-FFF2-40B4-BE49-F238E27FC236}">
                <a16:creationId xmlns:a16="http://schemas.microsoft.com/office/drawing/2014/main" id="{61FE0998-5947-4335-9E59-684714FF2DAB}"/>
              </a:ext>
            </a:extLst>
          </p:cNvPr>
          <p:cNvSpPr/>
          <p:nvPr/>
        </p:nvSpPr>
        <p:spPr>
          <a:xfrm>
            <a:off x="605118" y="524435"/>
            <a:ext cx="721658" cy="457199"/>
          </a:xfrm>
          <a:prstGeom prst="cloud">
            <a:avLst/>
          </a:prstGeom>
          <a:effectLst>
            <a:outerShdw blurRad="76200" dir="18900000" sy="23000" kx="-12000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Thought Bubble: Cloud 12">
            <a:extLst>
              <a:ext uri="{FF2B5EF4-FFF2-40B4-BE49-F238E27FC236}">
                <a16:creationId xmlns:a16="http://schemas.microsoft.com/office/drawing/2014/main" id="{DED8ACA0-DF59-412B-8DCB-D11E94DB65E4}"/>
              </a:ext>
            </a:extLst>
          </p:cNvPr>
          <p:cNvSpPr/>
          <p:nvPr/>
        </p:nvSpPr>
        <p:spPr>
          <a:xfrm>
            <a:off x="407895" y="578223"/>
            <a:ext cx="721658" cy="564777"/>
          </a:xfrm>
          <a:prstGeom prst="cloudCallout">
            <a:avLst/>
          </a:prstGeom>
          <a:effectLst>
            <a:innerShdw blurRad="63500" dist="50800" dir="27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Star: 5 Points 13">
            <a:extLst>
              <a:ext uri="{FF2B5EF4-FFF2-40B4-BE49-F238E27FC236}">
                <a16:creationId xmlns:a16="http://schemas.microsoft.com/office/drawing/2014/main" id="{032EF9A5-C0C9-4529-9C06-220A99F1C703}"/>
              </a:ext>
            </a:extLst>
          </p:cNvPr>
          <p:cNvSpPr/>
          <p:nvPr/>
        </p:nvSpPr>
        <p:spPr>
          <a:xfrm>
            <a:off x="670112" y="699246"/>
            <a:ext cx="282388" cy="215152"/>
          </a:xfrm>
          <a:prstGeom prst="star5">
            <a:avLst/>
          </a:prstGeom>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Equals 16">
            <a:extLst>
              <a:ext uri="{FF2B5EF4-FFF2-40B4-BE49-F238E27FC236}">
                <a16:creationId xmlns:a16="http://schemas.microsoft.com/office/drawing/2014/main" id="{5125D620-02DB-43C2-95D6-EB878474E0E4}"/>
              </a:ext>
            </a:extLst>
          </p:cNvPr>
          <p:cNvSpPr/>
          <p:nvPr/>
        </p:nvSpPr>
        <p:spPr>
          <a:xfrm>
            <a:off x="1172135" y="1337976"/>
            <a:ext cx="8673353" cy="5378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9" name="Straight Connector 18">
            <a:extLst>
              <a:ext uri="{FF2B5EF4-FFF2-40B4-BE49-F238E27FC236}">
                <a16:creationId xmlns:a16="http://schemas.microsoft.com/office/drawing/2014/main" id="{C30B1322-8A17-48B8-B7BB-CB27426E36CD}"/>
              </a:ext>
            </a:extLst>
          </p:cNvPr>
          <p:cNvCxnSpPr/>
          <p:nvPr/>
        </p:nvCxnSpPr>
        <p:spPr>
          <a:xfrm>
            <a:off x="1461249" y="1378319"/>
            <a:ext cx="0" cy="4222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07C55B-6DD0-4A67-AF47-5B6767172EA7}"/>
              </a:ext>
            </a:extLst>
          </p:cNvPr>
          <p:cNvCxnSpPr/>
          <p:nvPr/>
        </p:nvCxnSpPr>
        <p:spPr>
          <a:xfrm>
            <a:off x="9735670" y="1378319"/>
            <a:ext cx="0" cy="4047566"/>
          </a:xfrm>
          <a:prstGeom prst="line">
            <a:avLst/>
          </a:prstGeom>
        </p:spPr>
        <p:style>
          <a:lnRef idx="1">
            <a:schemeClr val="accent1"/>
          </a:lnRef>
          <a:fillRef idx="0">
            <a:schemeClr val="accent1"/>
          </a:fillRef>
          <a:effectRef idx="0">
            <a:schemeClr val="accent1"/>
          </a:effectRef>
          <a:fontRef idx="minor">
            <a:schemeClr val="tx1"/>
          </a:fontRef>
        </p:style>
      </p:cxnSp>
      <p:sp>
        <p:nvSpPr>
          <p:cNvPr id="22" name="Equals 21">
            <a:extLst>
              <a:ext uri="{FF2B5EF4-FFF2-40B4-BE49-F238E27FC236}">
                <a16:creationId xmlns:a16="http://schemas.microsoft.com/office/drawing/2014/main" id="{D104EAB3-D00B-4171-A4AA-91DD4CC00C25}"/>
              </a:ext>
            </a:extLst>
          </p:cNvPr>
          <p:cNvSpPr/>
          <p:nvPr/>
        </p:nvSpPr>
        <p:spPr>
          <a:xfrm>
            <a:off x="1129553" y="5631621"/>
            <a:ext cx="8695760"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990511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D93920-22F4-44A1-8C12-A61F857C46CC}"/>
              </a:ext>
            </a:extLst>
          </p:cNvPr>
          <p:cNvSpPr txBox="1"/>
          <p:nvPr/>
        </p:nvSpPr>
        <p:spPr>
          <a:xfrm>
            <a:off x="726141" y="860612"/>
            <a:ext cx="10139083" cy="5997388"/>
          </a:xfrm>
          <a:prstGeom prst="rect">
            <a:avLst/>
          </a:prstGeom>
          <a:noFill/>
        </p:spPr>
        <p:txBody>
          <a:bodyPr wrap="square" rtlCol="0">
            <a:spAutoFit/>
          </a:bodyPr>
          <a:lstStyle/>
          <a:p>
            <a:endParaRPr lang="en-IN" dirty="0"/>
          </a:p>
        </p:txBody>
      </p:sp>
      <p:sp>
        <p:nvSpPr>
          <p:cNvPr id="11" name="Rectangle: Rounded Corners 10">
            <a:extLst>
              <a:ext uri="{FF2B5EF4-FFF2-40B4-BE49-F238E27FC236}">
                <a16:creationId xmlns:a16="http://schemas.microsoft.com/office/drawing/2014/main" id="{32E6911F-C56B-4BBC-926A-956E1E66DE84}"/>
              </a:ext>
            </a:extLst>
          </p:cNvPr>
          <p:cNvSpPr/>
          <p:nvPr/>
        </p:nvSpPr>
        <p:spPr>
          <a:xfrm>
            <a:off x="1172135" y="914398"/>
            <a:ext cx="8861612" cy="51905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800" u="sng" dirty="0">
                <a:solidFill>
                  <a:srgbClr val="000000"/>
                </a:solidFill>
                <a:effectLst/>
                <a:latin typeface="Arial Black" panose="020B0A04020102020204" pitchFamily="34" charset="0"/>
                <a:ea typeface="Times New Roman" panose="02020603050405020304" pitchFamily="18" charset="0"/>
                <a:cs typeface="Segoe UI" panose="020B0502040204020203" pitchFamily="34" charset="0"/>
              </a:rPr>
              <a:t>Problem 1: Fragmented Medicine Information</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Segoe UI" panose="020B0502040204020203" pitchFamily="34" charset="0"/>
                <a:ea typeface="Times New Roman" panose="02020603050405020304" pitchFamily="18" charset="0"/>
              </a:rPr>
              <a:t>- Medications are commonly packaged in sheets containing multiple tablets or capsules. However, the critical information associated with these medicines, including expiration dates, manufacturing dates, batch numbers, and chemical compositions, is often spread across the sheet. This results in a fragmentation of vital data. When consumers purchase a portion of the sheet, they might inadvertently miss crucial details. This information fragmentation poses a significant health risk as it hampers the ability of consumers to make informed decisions about their medications.</a:t>
            </a:r>
            <a:endParaRPr lang="en-IN" sz="1800" dirty="0">
              <a:effectLst/>
              <a:latin typeface="Times New Roman" panose="02020603050405020304" pitchFamily="18" charset="0"/>
              <a:ea typeface="Times New Roman" panose="02020603050405020304" pitchFamily="18" charset="0"/>
            </a:endParaRPr>
          </a:p>
        </p:txBody>
      </p:sp>
      <p:sp>
        <p:nvSpPr>
          <p:cNvPr id="12" name="Cloud 11">
            <a:extLst>
              <a:ext uri="{FF2B5EF4-FFF2-40B4-BE49-F238E27FC236}">
                <a16:creationId xmlns:a16="http://schemas.microsoft.com/office/drawing/2014/main" id="{61FE0998-5947-4335-9E59-684714FF2DAB}"/>
              </a:ext>
            </a:extLst>
          </p:cNvPr>
          <p:cNvSpPr/>
          <p:nvPr/>
        </p:nvSpPr>
        <p:spPr>
          <a:xfrm>
            <a:off x="605118" y="524435"/>
            <a:ext cx="721658" cy="457199"/>
          </a:xfrm>
          <a:prstGeom prst="cloud">
            <a:avLst/>
          </a:prstGeom>
          <a:effectLst>
            <a:outerShdw blurRad="76200" dir="18900000" sy="23000" kx="-12000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Thought Bubble: Cloud 12">
            <a:extLst>
              <a:ext uri="{FF2B5EF4-FFF2-40B4-BE49-F238E27FC236}">
                <a16:creationId xmlns:a16="http://schemas.microsoft.com/office/drawing/2014/main" id="{DED8ACA0-DF59-412B-8DCB-D11E94DB65E4}"/>
              </a:ext>
            </a:extLst>
          </p:cNvPr>
          <p:cNvSpPr/>
          <p:nvPr/>
        </p:nvSpPr>
        <p:spPr>
          <a:xfrm>
            <a:off x="407895" y="578223"/>
            <a:ext cx="721658" cy="564777"/>
          </a:xfrm>
          <a:prstGeom prst="cloudCallout">
            <a:avLst/>
          </a:prstGeom>
          <a:effectLst>
            <a:innerShdw blurRad="63500" dist="50800" dir="27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Star: 5 Points 13">
            <a:extLst>
              <a:ext uri="{FF2B5EF4-FFF2-40B4-BE49-F238E27FC236}">
                <a16:creationId xmlns:a16="http://schemas.microsoft.com/office/drawing/2014/main" id="{032EF9A5-C0C9-4529-9C06-220A99F1C703}"/>
              </a:ext>
            </a:extLst>
          </p:cNvPr>
          <p:cNvSpPr/>
          <p:nvPr/>
        </p:nvSpPr>
        <p:spPr>
          <a:xfrm>
            <a:off x="670112" y="699246"/>
            <a:ext cx="282388" cy="215152"/>
          </a:xfrm>
          <a:prstGeom prst="star5">
            <a:avLst/>
          </a:prstGeom>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Equals 16">
            <a:extLst>
              <a:ext uri="{FF2B5EF4-FFF2-40B4-BE49-F238E27FC236}">
                <a16:creationId xmlns:a16="http://schemas.microsoft.com/office/drawing/2014/main" id="{5125D620-02DB-43C2-95D6-EB878474E0E4}"/>
              </a:ext>
            </a:extLst>
          </p:cNvPr>
          <p:cNvSpPr/>
          <p:nvPr/>
        </p:nvSpPr>
        <p:spPr>
          <a:xfrm>
            <a:off x="1172135" y="1337976"/>
            <a:ext cx="8673353" cy="5378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9" name="Straight Connector 18">
            <a:extLst>
              <a:ext uri="{FF2B5EF4-FFF2-40B4-BE49-F238E27FC236}">
                <a16:creationId xmlns:a16="http://schemas.microsoft.com/office/drawing/2014/main" id="{C30B1322-8A17-48B8-B7BB-CB27426E36CD}"/>
              </a:ext>
            </a:extLst>
          </p:cNvPr>
          <p:cNvCxnSpPr/>
          <p:nvPr/>
        </p:nvCxnSpPr>
        <p:spPr>
          <a:xfrm>
            <a:off x="1461249" y="1378319"/>
            <a:ext cx="0" cy="4222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07C55B-6DD0-4A67-AF47-5B6767172EA7}"/>
              </a:ext>
            </a:extLst>
          </p:cNvPr>
          <p:cNvCxnSpPr/>
          <p:nvPr/>
        </p:nvCxnSpPr>
        <p:spPr>
          <a:xfrm>
            <a:off x="9735670" y="1378319"/>
            <a:ext cx="0" cy="4047566"/>
          </a:xfrm>
          <a:prstGeom prst="line">
            <a:avLst/>
          </a:prstGeom>
        </p:spPr>
        <p:style>
          <a:lnRef idx="1">
            <a:schemeClr val="accent1"/>
          </a:lnRef>
          <a:fillRef idx="0">
            <a:schemeClr val="accent1"/>
          </a:fillRef>
          <a:effectRef idx="0">
            <a:schemeClr val="accent1"/>
          </a:effectRef>
          <a:fontRef idx="minor">
            <a:schemeClr val="tx1"/>
          </a:fontRef>
        </p:style>
      </p:cxnSp>
      <p:sp>
        <p:nvSpPr>
          <p:cNvPr id="22" name="Equals 21">
            <a:extLst>
              <a:ext uri="{FF2B5EF4-FFF2-40B4-BE49-F238E27FC236}">
                <a16:creationId xmlns:a16="http://schemas.microsoft.com/office/drawing/2014/main" id="{D104EAB3-D00B-4171-A4AA-91DD4CC00C25}"/>
              </a:ext>
            </a:extLst>
          </p:cNvPr>
          <p:cNvSpPr/>
          <p:nvPr/>
        </p:nvSpPr>
        <p:spPr>
          <a:xfrm>
            <a:off x="1129553" y="5631621"/>
            <a:ext cx="8695760"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2712269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D93920-22F4-44A1-8C12-A61F857C46CC}"/>
              </a:ext>
            </a:extLst>
          </p:cNvPr>
          <p:cNvSpPr txBox="1"/>
          <p:nvPr/>
        </p:nvSpPr>
        <p:spPr>
          <a:xfrm>
            <a:off x="726141" y="860612"/>
            <a:ext cx="10139083" cy="5997388"/>
          </a:xfrm>
          <a:prstGeom prst="rect">
            <a:avLst/>
          </a:prstGeom>
          <a:noFill/>
        </p:spPr>
        <p:txBody>
          <a:bodyPr wrap="square" rtlCol="0">
            <a:spAutoFit/>
          </a:bodyPr>
          <a:lstStyle/>
          <a:p>
            <a:endParaRPr lang="en-IN" dirty="0"/>
          </a:p>
        </p:txBody>
      </p:sp>
      <p:sp>
        <p:nvSpPr>
          <p:cNvPr id="11" name="Rectangle: Rounded Corners 10">
            <a:extLst>
              <a:ext uri="{FF2B5EF4-FFF2-40B4-BE49-F238E27FC236}">
                <a16:creationId xmlns:a16="http://schemas.microsoft.com/office/drawing/2014/main" id="{32E6911F-C56B-4BBC-926A-956E1E66DE84}"/>
              </a:ext>
            </a:extLst>
          </p:cNvPr>
          <p:cNvSpPr/>
          <p:nvPr/>
        </p:nvSpPr>
        <p:spPr>
          <a:xfrm>
            <a:off x="1172135" y="914398"/>
            <a:ext cx="8861612" cy="51905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800" u="sng" dirty="0">
                <a:solidFill>
                  <a:srgbClr val="000000"/>
                </a:solidFill>
                <a:effectLst/>
                <a:latin typeface="Arial Black" panose="020B0A04020102020204" pitchFamily="34" charset="0"/>
                <a:ea typeface="Times New Roman" panose="02020603050405020304" pitchFamily="18" charset="0"/>
                <a:cs typeface="Segoe UI" panose="020B0502040204020203" pitchFamily="34" charset="0"/>
              </a:rPr>
              <a:t>Problem 2: Medication Mix-Up</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Segoe UI" panose="020B0502040204020203" pitchFamily="34" charset="0"/>
                <a:ea typeface="Times New Roman" panose="02020603050405020304" pitchFamily="18" charset="0"/>
              </a:rPr>
              <a:t>- Within the bustling environment of medical shops, it is not uncommon for shopkeepers to become overwhelmed, leading to errors in dispensing medications. These errors can result in consumers receiving the wrong medication, a scenario that can have severe health consequences. The issue is exacerbated when consumers cannot identify the medication they should receive, particularly if they are illiterate or unfamiliar with the medicines they require.</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ctr"/>
            <a:endParaRPr lang="en-IN" sz="2000" dirty="0">
              <a:effectLst/>
              <a:latin typeface="Times New Roman" panose="02020603050405020304" pitchFamily="18" charset="0"/>
              <a:ea typeface="Times New Roman" panose="02020603050405020304" pitchFamily="18" charset="0"/>
            </a:endParaRPr>
          </a:p>
        </p:txBody>
      </p:sp>
      <p:sp>
        <p:nvSpPr>
          <p:cNvPr id="12" name="Cloud 11">
            <a:extLst>
              <a:ext uri="{FF2B5EF4-FFF2-40B4-BE49-F238E27FC236}">
                <a16:creationId xmlns:a16="http://schemas.microsoft.com/office/drawing/2014/main" id="{61FE0998-5947-4335-9E59-684714FF2DAB}"/>
              </a:ext>
            </a:extLst>
          </p:cNvPr>
          <p:cNvSpPr/>
          <p:nvPr/>
        </p:nvSpPr>
        <p:spPr>
          <a:xfrm>
            <a:off x="605118" y="524435"/>
            <a:ext cx="721658" cy="457199"/>
          </a:xfrm>
          <a:prstGeom prst="cloud">
            <a:avLst/>
          </a:prstGeom>
          <a:effectLst>
            <a:outerShdw blurRad="76200" dir="18900000" sy="23000" kx="-12000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Thought Bubble: Cloud 12">
            <a:extLst>
              <a:ext uri="{FF2B5EF4-FFF2-40B4-BE49-F238E27FC236}">
                <a16:creationId xmlns:a16="http://schemas.microsoft.com/office/drawing/2014/main" id="{DED8ACA0-DF59-412B-8DCB-D11E94DB65E4}"/>
              </a:ext>
            </a:extLst>
          </p:cNvPr>
          <p:cNvSpPr/>
          <p:nvPr/>
        </p:nvSpPr>
        <p:spPr>
          <a:xfrm>
            <a:off x="407895" y="578223"/>
            <a:ext cx="721658" cy="564777"/>
          </a:xfrm>
          <a:prstGeom prst="cloudCallout">
            <a:avLst/>
          </a:prstGeom>
          <a:effectLst>
            <a:innerShdw blurRad="63500" dist="50800" dir="27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Star: 5 Points 13">
            <a:extLst>
              <a:ext uri="{FF2B5EF4-FFF2-40B4-BE49-F238E27FC236}">
                <a16:creationId xmlns:a16="http://schemas.microsoft.com/office/drawing/2014/main" id="{032EF9A5-C0C9-4529-9C06-220A99F1C703}"/>
              </a:ext>
            </a:extLst>
          </p:cNvPr>
          <p:cNvSpPr/>
          <p:nvPr/>
        </p:nvSpPr>
        <p:spPr>
          <a:xfrm>
            <a:off x="670112" y="699246"/>
            <a:ext cx="282388" cy="215152"/>
          </a:xfrm>
          <a:prstGeom prst="star5">
            <a:avLst/>
          </a:prstGeom>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Equals 16">
            <a:extLst>
              <a:ext uri="{FF2B5EF4-FFF2-40B4-BE49-F238E27FC236}">
                <a16:creationId xmlns:a16="http://schemas.microsoft.com/office/drawing/2014/main" id="{5125D620-02DB-43C2-95D6-EB878474E0E4}"/>
              </a:ext>
            </a:extLst>
          </p:cNvPr>
          <p:cNvSpPr/>
          <p:nvPr/>
        </p:nvSpPr>
        <p:spPr>
          <a:xfrm>
            <a:off x="1172135" y="1337976"/>
            <a:ext cx="8673353" cy="5378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9" name="Straight Connector 18">
            <a:extLst>
              <a:ext uri="{FF2B5EF4-FFF2-40B4-BE49-F238E27FC236}">
                <a16:creationId xmlns:a16="http://schemas.microsoft.com/office/drawing/2014/main" id="{C30B1322-8A17-48B8-B7BB-CB27426E36CD}"/>
              </a:ext>
            </a:extLst>
          </p:cNvPr>
          <p:cNvCxnSpPr/>
          <p:nvPr/>
        </p:nvCxnSpPr>
        <p:spPr>
          <a:xfrm>
            <a:off x="1461249" y="1378319"/>
            <a:ext cx="0" cy="4222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07C55B-6DD0-4A67-AF47-5B6767172EA7}"/>
              </a:ext>
            </a:extLst>
          </p:cNvPr>
          <p:cNvCxnSpPr/>
          <p:nvPr/>
        </p:nvCxnSpPr>
        <p:spPr>
          <a:xfrm>
            <a:off x="9735670" y="1378319"/>
            <a:ext cx="0" cy="4047566"/>
          </a:xfrm>
          <a:prstGeom prst="line">
            <a:avLst/>
          </a:prstGeom>
        </p:spPr>
        <p:style>
          <a:lnRef idx="1">
            <a:schemeClr val="accent1"/>
          </a:lnRef>
          <a:fillRef idx="0">
            <a:schemeClr val="accent1"/>
          </a:fillRef>
          <a:effectRef idx="0">
            <a:schemeClr val="accent1"/>
          </a:effectRef>
          <a:fontRef idx="minor">
            <a:schemeClr val="tx1"/>
          </a:fontRef>
        </p:style>
      </p:cxnSp>
      <p:sp>
        <p:nvSpPr>
          <p:cNvPr id="22" name="Equals 21">
            <a:extLst>
              <a:ext uri="{FF2B5EF4-FFF2-40B4-BE49-F238E27FC236}">
                <a16:creationId xmlns:a16="http://schemas.microsoft.com/office/drawing/2014/main" id="{D104EAB3-D00B-4171-A4AA-91DD4CC00C25}"/>
              </a:ext>
            </a:extLst>
          </p:cNvPr>
          <p:cNvSpPr/>
          <p:nvPr/>
        </p:nvSpPr>
        <p:spPr>
          <a:xfrm>
            <a:off x="1129553" y="5631621"/>
            <a:ext cx="8695760"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686940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0D93920-22F4-44A1-8C12-A61F857C46CC}"/>
              </a:ext>
            </a:extLst>
          </p:cNvPr>
          <p:cNvSpPr txBox="1"/>
          <p:nvPr/>
        </p:nvSpPr>
        <p:spPr>
          <a:xfrm>
            <a:off x="726141" y="860612"/>
            <a:ext cx="10139083" cy="5997388"/>
          </a:xfrm>
          <a:prstGeom prst="rect">
            <a:avLst/>
          </a:prstGeom>
          <a:noFill/>
        </p:spPr>
        <p:txBody>
          <a:bodyPr wrap="square" rtlCol="0">
            <a:spAutoFit/>
          </a:bodyPr>
          <a:lstStyle/>
          <a:p>
            <a:endParaRPr lang="en-IN" dirty="0"/>
          </a:p>
        </p:txBody>
      </p:sp>
      <p:sp>
        <p:nvSpPr>
          <p:cNvPr id="11" name="Rectangle: Rounded Corners 10">
            <a:extLst>
              <a:ext uri="{FF2B5EF4-FFF2-40B4-BE49-F238E27FC236}">
                <a16:creationId xmlns:a16="http://schemas.microsoft.com/office/drawing/2014/main" id="{32E6911F-C56B-4BBC-926A-956E1E66DE84}"/>
              </a:ext>
            </a:extLst>
          </p:cNvPr>
          <p:cNvSpPr/>
          <p:nvPr/>
        </p:nvSpPr>
        <p:spPr>
          <a:xfrm>
            <a:off x="1172135" y="914398"/>
            <a:ext cx="8861612" cy="519056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r>
              <a:rPr lang="en-US" sz="1800" u="sng" dirty="0">
                <a:solidFill>
                  <a:srgbClr val="000000"/>
                </a:solidFill>
                <a:effectLst/>
                <a:latin typeface="Arial Black" panose="020B0A04020102020204" pitchFamily="34" charset="0"/>
                <a:ea typeface="Times New Roman" panose="02020603050405020304" pitchFamily="18" charset="0"/>
                <a:cs typeface="Segoe UI" panose="020B0502040204020203" pitchFamily="34" charset="0"/>
              </a:rPr>
              <a:t>Problem 3: Lack of Medication Understanding</a:t>
            </a:r>
            <a:endParaRPr lang="en-IN" sz="1800" dirty="0">
              <a:effectLst/>
              <a:latin typeface="Times New Roman" panose="02020603050405020304" pitchFamily="18" charset="0"/>
              <a:ea typeface="Times New Roman" panose="02020603050405020304" pitchFamily="18" charset="0"/>
            </a:endParaRPr>
          </a:p>
          <a:p>
            <a:r>
              <a:rPr lang="en-US" sz="1800" dirty="0">
                <a:effectLst/>
                <a:latin typeface="Segoe UI" panose="020B0502040204020203" pitchFamily="34"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Segoe UI" panose="020B0502040204020203" pitchFamily="34" charset="0"/>
                <a:ea typeface="Times New Roman" panose="02020603050405020304" pitchFamily="18" charset="0"/>
              </a:rPr>
              <a:t>- The complexity of the pharmaceutical landscape can be daunting even for medical shop owners. In some cases, medical professionals themselves may struggle to differentiate between various medications and their intended uses. This confusion can lead to incorrect sales and an inability to provide accurate guidance to consumers regarding the medications they require for their specific health conditions.</a:t>
            </a:r>
            <a:endParaRPr lang="en-IN" sz="1800" dirty="0">
              <a:effectLst/>
              <a:latin typeface="Times New Roman" panose="02020603050405020304" pitchFamily="18" charset="0"/>
              <a:ea typeface="Times New Roman" panose="02020603050405020304" pitchFamily="18" charset="0"/>
            </a:endParaRPr>
          </a:p>
          <a:p>
            <a:r>
              <a:rPr lang="en-US" sz="1800" dirty="0">
                <a:solidFill>
                  <a:srgbClr val="000000"/>
                </a:solidFill>
                <a:effectLst/>
                <a:latin typeface="Segoe UI" panose="020B0502040204020203" pitchFamily="34" charset="0"/>
                <a:ea typeface="Times New Roman" panose="02020603050405020304" pitchFamily="18" charset="0"/>
              </a:rPr>
              <a:t>These problems underscore the pressing need for a comprehensive solution that addresses the fragmentation of medical information, mitigates the occurrence of medication mix-ups, and enhances the understanding of medications among both consumers and medical shop owners. The aim is to create a safer, more informed, and accessible healthcare environment, ensuring the well-being of individuals and promoting responsible medication use.</a:t>
            </a:r>
            <a:endParaRPr lang="en-IN" sz="1800" dirty="0">
              <a:effectLst/>
              <a:latin typeface="Times New Roman" panose="02020603050405020304" pitchFamily="18" charset="0"/>
              <a:ea typeface="Times New Roman" panose="02020603050405020304" pitchFamily="18" charset="0"/>
            </a:endParaRPr>
          </a:p>
          <a:p>
            <a:pPr algn="ctr"/>
            <a:endParaRPr lang="en-IN" sz="2000" dirty="0">
              <a:effectLst/>
              <a:latin typeface="Times New Roman" panose="02020603050405020304" pitchFamily="18" charset="0"/>
              <a:ea typeface="Times New Roman" panose="02020603050405020304" pitchFamily="18" charset="0"/>
            </a:endParaRPr>
          </a:p>
        </p:txBody>
      </p:sp>
      <p:sp>
        <p:nvSpPr>
          <p:cNvPr id="12" name="Cloud 11">
            <a:extLst>
              <a:ext uri="{FF2B5EF4-FFF2-40B4-BE49-F238E27FC236}">
                <a16:creationId xmlns:a16="http://schemas.microsoft.com/office/drawing/2014/main" id="{61FE0998-5947-4335-9E59-684714FF2DAB}"/>
              </a:ext>
            </a:extLst>
          </p:cNvPr>
          <p:cNvSpPr/>
          <p:nvPr/>
        </p:nvSpPr>
        <p:spPr>
          <a:xfrm>
            <a:off x="605118" y="524435"/>
            <a:ext cx="721658" cy="457199"/>
          </a:xfrm>
          <a:prstGeom prst="cloud">
            <a:avLst/>
          </a:prstGeom>
          <a:effectLst>
            <a:outerShdw blurRad="76200" dir="18900000" sy="23000" kx="-1200000" algn="bl"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3" name="Thought Bubble: Cloud 12">
            <a:extLst>
              <a:ext uri="{FF2B5EF4-FFF2-40B4-BE49-F238E27FC236}">
                <a16:creationId xmlns:a16="http://schemas.microsoft.com/office/drawing/2014/main" id="{DED8ACA0-DF59-412B-8DCB-D11E94DB65E4}"/>
              </a:ext>
            </a:extLst>
          </p:cNvPr>
          <p:cNvSpPr/>
          <p:nvPr/>
        </p:nvSpPr>
        <p:spPr>
          <a:xfrm>
            <a:off x="407895" y="578223"/>
            <a:ext cx="721658" cy="564777"/>
          </a:xfrm>
          <a:prstGeom prst="cloudCallout">
            <a:avLst/>
          </a:prstGeom>
          <a:effectLst>
            <a:innerShdw blurRad="63500" dist="50800" dir="2700000">
              <a:prstClr val="black">
                <a:alpha val="50000"/>
              </a:prstClr>
            </a:inn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4" name="Star: 5 Points 13">
            <a:extLst>
              <a:ext uri="{FF2B5EF4-FFF2-40B4-BE49-F238E27FC236}">
                <a16:creationId xmlns:a16="http://schemas.microsoft.com/office/drawing/2014/main" id="{032EF9A5-C0C9-4529-9C06-220A99F1C703}"/>
              </a:ext>
            </a:extLst>
          </p:cNvPr>
          <p:cNvSpPr/>
          <p:nvPr/>
        </p:nvSpPr>
        <p:spPr>
          <a:xfrm>
            <a:off x="670112" y="699246"/>
            <a:ext cx="282388" cy="215152"/>
          </a:xfrm>
          <a:prstGeom prst="star5">
            <a:avLst/>
          </a:prstGeom>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Equals 16">
            <a:extLst>
              <a:ext uri="{FF2B5EF4-FFF2-40B4-BE49-F238E27FC236}">
                <a16:creationId xmlns:a16="http://schemas.microsoft.com/office/drawing/2014/main" id="{5125D620-02DB-43C2-95D6-EB878474E0E4}"/>
              </a:ext>
            </a:extLst>
          </p:cNvPr>
          <p:cNvSpPr/>
          <p:nvPr/>
        </p:nvSpPr>
        <p:spPr>
          <a:xfrm>
            <a:off x="1172135" y="1337976"/>
            <a:ext cx="8673353" cy="5378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cxnSp>
        <p:nvCxnSpPr>
          <p:cNvPr id="19" name="Straight Connector 18">
            <a:extLst>
              <a:ext uri="{FF2B5EF4-FFF2-40B4-BE49-F238E27FC236}">
                <a16:creationId xmlns:a16="http://schemas.microsoft.com/office/drawing/2014/main" id="{C30B1322-8A17-48B8-B7BB-CB27426E36CD}"/>
              </a:ext>
            </a:extLst>
          </p:cNvPr>
          <p:cNvCxnSpPr/>
          <p:nvPr/>
        </p:nvCxnSpPr>
        <p:spPr>
          <a:xfrm>
            <a:off x="1461249" y="1378319"/>
            <a:ext cx="0" cy="422237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107C55B-6DD0-4A67-AF47-5B6767172EA7}"/>
              </a:ext>
            </a:extLst>
          </p:cNvPr>
          <p:cNvCxnSpPr/>
          <p:nvPr/>
        </p:nvCxnSpPr>
        <p:spPr>
          <a:xfrm>
            <a:off x="9735670" y="1378319"/>
            <a:ext cx="0" cy="4047566"/>
          </a:xfrm>
          <a:prstGeom prst="line">
            <a:avLst/>
          </a:prstGeom>
        </p:spPr>
        <p:style>
          <a:lnRef idx="1">
            <a:schemeClr val="accent1"/>
          </a:lnRef>
          <a:fillRef idx="0">
            <a:schemeClr val="accent1"/>
          </a:fillRef>
          <a:effectRef idx="0">
            <a:schemeClr val="accent1"/>
          </a:effectRef>
          <a:fontRef idx="minor">
            <a:schemeClr val="tx1"/>
          </a:fontRef>
        </p:style>
      </p:cxnSp>
      <p:sp>
        <p:nvSpPr>
          <p:cNvPr id="22" name="Equals 21">
            <a:extLst>
              <a:ext uri="{FF2B5EF4-FFF2-40B4-BE49-F238E27FC236}">
                <a16:creationId xmlns:a16="http://schemas.microsoft.com/office/drawing/2014/main" id="{D104EAB3-D00B-4171-A4AA-91DD4CC00C25}"/>
              </a:ext>
            </a:extLst>
          </p:cNvPr>
          <p:cNvSpPr/>
          <p:nvPr/>
        </p:nvSpPr>
        <p:spPr>
          <a:xfrm>
            <a:off x="1129553" y="5631621"/>
            <a:ext cx="8695760" cy="45719"/>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Tree>
    <p:extLst>
      <p:ext uri="{BB962C8B-B14F-4D97-AF65-F5344CB8AC3E}">
        <p14:creationId xmlns:p14="http://schemas.microsoft.com/office/powerpoint/2010/main" val="1940217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283082">
            <a:off x="5268548" y="-4393781"/>
            <a:ext cx="13796027" cy="12675099"/>
          </a:xfrm>
          <a:custGeom>
            <a:avLst/>
            <a:gdLst/>
            <a:ahLst/>
            <a:cxnLst/>
            <a:rect l="l" t="t" r="r" b="b"/>
            <a:pathLst>
              <a:path w="20694040" h="19012649">
                <a:moveTo>
                  <a:pt x="0" y="0"/>
                </a:moveTo>
                <a:lnTo>
                  <a:pt x="20694040" y="0"/>
                </a:lnTo>
                <a:lnTo>
                  <a:pt x="20694040" y="19012649"/>
                </a:lnTo>
                <a:lnTo>
                  <a:pt x="0" y="19012649"/>
                </a:lnTo>
                <a:lnTo>
                  <a:pt x="0" y="0"/>
                </a:lnTo>
                <a:close/>
              </a:path>
            </a:pathLst>
          </a:custGeom>
          <a:blipFill>
            <a:blip r:embed="rId2"/>
            <a:stretch>
              <a:fillRect/>
            </a:stretch>
          </a:blipFill>
        </p:spPr>
      </p:sp>
      <p:sp>
        <p:nvSpPr>
          <p:cNvPr id="3" name="Freeform 3"/>
          <p:cNvSpPr/>
          <p:nvPr/>
        </p:nvSpPr>
        <p:spPr>
          <a:xfrm rot="2283082">
            <a:off x="5370148" y="-4292181"/>
            <a:ext cx="13796027" cy="12675099"/>
          </a:xfrm>
          <a:custGeom>
            <a:avLst/>
            <a:gdLst/>
            <a:ahLst/>
            <a:cxnLst/>
            <a:rect l="l" t="t" r="r" b="b"/>
            <a:pathLst>
              <a:path w="20694040" h="19012649">
                <a:moveTo>
                  <a:pt x="0" y="0"/>
                </a:moveTo>
                <a:lnTo>
                  <a:pt x="20694040" y="0"/>
                </a:lnTo>
                <a:lnTo>
                  <a:pt x="20694040" y="19012649"/>
                </a:lnTo>
                <a:lnTo>
                  <a:pt x="0" y="19012649"/>
                </a:lnTo>
                <a:lnTo>
                  <a:pt x="0" y="0"/>
                </a:lnTo>
                <a:close/>
              </a:path>
            </a:pathLst>
          </a:custGeom>
          <a:blipFill>
            <a:blip r:embed="rId2"/>
            <a:stretch>
              <a:fillRect/>
            </a:stretch>
          </a:blipFill>
        </p:spPr>
      </p:sp>
      <p:sp>
        <p:nvSpPr>
          <p:cNvPr id="5" name="Rectangle: Rounded Corners 4">
            <a:extLst>
              <a:ext uri="{FF2B5EF4-FFF2-40B4-BE49-F238E27FC236}">
                <a16:creationId xmlns:a16="http://schemas.microsoft.com/office/drawing/2014/main" id="{50800A31-5D41-4952-A11F-8191DACE05CD}"/>
              </a:ext>
            </a:extLst>
          </p:cNvPr>
          <p:cNvSpPr/>
          <p:nvPr/>
        </p:nvSpPr>
        <p:spPr>
          <a:xfrm>
            <a:off x="1011382" y="2008909"/>
            <a:ext cx="5264727" cy="236912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sz="2000">
              <a:solidFill>
                <a:schemeClr val="accent6">
                  <a:lumMod val="60000"/>
                  <a:lumOff val="40000"/>
                </a:schemeClr>
              </a:solidFill>
            </a:endParaRPr>
          </a:p>
        </p:txBody>
      </p:sp>
      <p:sp>
        <p:nvSpPr>
          <p:cNvPr id="4" name="TextBox 3">
            <a:extLst>
              <a:ext uri="{FF2B5EF4-FFF2-40B4-BE49-F238E27FC236}">
                <a16:creationId xmlns:a16="http://schemas.microsoft.com/office/drawing/2014/main" id="{F7820264-701B-41C1-B93E-7D80F80B125F}"/>
              </a:ext>
            </a:extLst>
          </p:cNvPr>
          <p:cNvSpPr txBox="1"/>
          <p:nvPr/>
        </p:nvSpPr>
        <p:spPr>
          <a:xfrm>
            <a:off x="1011382" y="2008909"/>
            <a:ext cx="5264727" cy="1508105"/>
          </a:xfrm>
          <a:prstGeom prst="rect">
            <a:avLst/>
          </a:prstGeom>
          <a:noFill/>
        </p:spPr>
        <p:txBody>
          <a:bodyPr wrap="square" rtlCol="0">
            <a:spAutoFit/>
          </a:bodyPr>
          <a:lstStyle/>
          <a:p>
            <a:endParaRPr lang="en-US" dirty="0"/>
          </a:p>
          <a:p>
            <a:endParaRPr lang="en-US" dirty="0"/>
          </a:p>
          <a:p>
            <a:pPr algn="ctr"/>
            <a:endParaRPr lang="en-IN" sz="2800" b="1" u="sng" dirty="0">
              <a:solidFill>
                <a:schemeClr val="accent1">
                  <a:lumMod val="60000"/>
                  <a:lumOff val="40000"/>
                </a:schemeClr>
              </a:solidFill>
            </a:endParaRPr>
          </a:p>
          <a:p>
            <a:pPr algn="ctr"/>
            <a:r>
              <a:rPr lang="en-IN" sz="2800" b="1" u="sng" dirty="0">
                <a:solidFill>
                  <a:schemeClr val="accent1">
                    <a:lumMod val="60000"/>
                    <a:lumOff val="40000"/>
                  </a:schemeClr>
                </a:solidFill>
              </a:rPr>
              <a:t>DESCRIPTION</a:t>
            </a:r>
            <a:endParaRPr lang="en-IN" b="1" u="sng" dirty="0">
              <a:solidFill>
                <a:schemeClr val="accent1">
                  <a:lumMod val="60000"/>
                  <a:lumOff val="40000"/>
                </a:schemeClr>
              </a:solidFill>
            </a:endParaRPr>
          </a:p>
        </p:txBody>
      </p:sp>
      <p:cxnSp>
        <p:nvCxnSpPr>
          <p:cNvPr id="7" name="Straight Connector 6">
            <a:extLst>
              <a:ext uri="{FF2B5EF4-FFF2-40B4-BE49-F238E27FC236}">
                <a16:creationId xmlns:a16="http://schemas.microsoft.com/office/drawing/2014/main" id="{3EE2D88C-2BE0-47B3-8D65-E95FEB985003}"/>
              </a:ext>
            </a:extLst>
          </p:cNvPr>
          <p:cNvCxnSpPr>
            <a:stCxn id="4" idx="1"/>
          </p:cNvCxnSpPr>
          <p:nvPr/>
        </p:nvCxnSpPr>
        <p:spPr>
          <a:xfrm flipV="1">
            <a:off x="1011382" y="2008909"/>
            <a:ext cx="886691" cy="754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FC40D70-3DC2-470F-89D3-9093C7FB8530}"/>
              </a:ext>
            </a:extLst>
          </p:cNvPr>
          <p:cNvCxnSpPr/>
          <p:nvPr/>
        </p:nvCxnSpPr>
        <p:spPr>
          <a:xfrm flipV="1">
            <a:off x="1011382" y="2008909"/>
            <a:ext cx="1343891" cy="1094509"/>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A115D9F-9A54-4A0D-8AAB-1FCCACA9483D}"/>
              </a:ext>
            </a:extLst>
          </p:cNvPr>
          <p:cNvCxnSpPr/>
          <p:nvPr/>
        </p:nvCxnSpPr>
        <p:spPr>
          <a:xfrm flipH="1">
            <a:off x="5417127" y="3657600"/>
            <a:ext cx="858982" cy="720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2644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ardrop 1">
            <a:extLst>
              <a:ext uri="{FF2B5EF4-FFF2-40B4-BE49-F238E27FC236}">
                <a16:creationId xmlns:a16="http://schemas.microsoft.com/office/drawing/2014/main" id="{AEFB6C7E-6C4E-4090-B944-0B94B35E0A9A}"/>
              </a:ext>
            </a:extLst>
          </p:cNvPr>
          <p:cNvSpPr/>
          <p:nvPr/>
        </p:nvSpPr>
        <p:spPr>
          <a:xfrm>
            <a:off x="1939637" y="651163"/>
            <a:ext cx="8548254" cy="5555673"/>
          </a:xfrm>
          <a:prstGeom prst="teardrop">
            <a:avLst/>
          </a:prstGeom>
          <a:solidFill>
            <a:schemeClr val="bg1"/>
          </a:solidFill>
          <a:ln>
            <a:solidFill>
              <a:schemeClr val="accent1">
                <a:lumMod val="60000"/>
                <a:lumOff val="40000"/>
              </a:schemeClr>
            </a:solidFill>
          </a:ln>
          <a:effectLst>
            <a:glow rad="228600">
              <a:schemeClr val="accent6">
                <a:satMod val="175000"/>
                <a:alpha val="40000"/>
              </a:schemeClr>
            </a:glow>
          </a:effectLst>
          <a:scene3d>
            <a:camera prst="perspectiveRight"/>
            <a:lightRig rig="threePt" dir="t"/>
          </a:scene3d>
          <a:sp3d>
            <a:bevelT prst="slope"/>
          </a:sp3d>
        </p:spPr>
        <p:style>
          <a:lnRef idx="2">
            <a:schemeClr val="accent6"/>
          </a:lnRef>
          <a:fillRef idx="1">
            <a:schemeClr val="lt1"/>
          </a:fillRef>
          <a:effectRef idx="0">
            <a:schemeClr val="accent6"/>
          </a:effectRef>
          <a:fontRef idx="minor">
            <a:schemeClr val="dk1"/>
          </a:fontRef>
        </p:style>
        <p:txBody>
          <a:bodyPr rtlCol="0" anchor="ctr"/>
          <a:lstStyle/>
          <a:p>
            <a:pPr>
              <a:lnSpc>
                <a:spcPct val="107000"/>
              </a:lnSpc>
              <a:spcAft>
                <a:spcPts val="800"/>
              </a:spcAft>
            </a:pPr>
            <a:r>
              <a:rPr lang="en-US" sz="1800" u="sng" dirty="0">
                <a:effectLst/>
                <a:latin typeface="Arial Black" panose="020B0A04020102020204" pitchFamily="34" charset="0"/>
                <a:ea typeface="Calibri" panose="020F0502020204030204" pitchFamily="34" charset="0"/>
                <a:cs typeface="Times New Roman" panose="02020603050405020304" pitchFamily="18" charset="0"/>
              </a:rPr>
              <a:t>Description: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To address these challenges, we propose the creation of "Medicite," a comprehensive web platform dedicated to providing all essential information about medicines, including their expiry date, manufacturing date, batch number, chemical composition, and more. It can also provide details about its dosage and precautions. Medicite aims to empower both consumers and medical shop owners by offering a one-stop solution for medication-related concerns.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44078050"/>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_rels/theme8.xml.rels><?xml version="1.0" encoding="UTF-8" standalone="yes"?>
<Relationships xmlns="http://schemas.openxmlformats.org/package/2006/relationships"><Relationship Id="rId1" Type="http://schemas.openxmlformats.org/officeDocument/2006/relationships/image" Target="../media/image11.jpeg"/></Relationships>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4.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5.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6.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7.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8.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9.xml><?xml version="1.0" encoding="utf-8"?>
<a:theme xmlns:a="http://schemas.openxmlformats.org/drawingml/2006/main" name="1_Vapor Trail">
  <a:themeElements>
    <a:clrScheme name="Vapor Trail">
      <a:dk1>
        <a:sysClr val="windowText" lastClr="000000"/>
      </a:dk1>
      <a:lt1>
        <a:sysClr val="window" lastClr="FFFFFF"/>
      </a:lt1>
      <a:dk2>
        <a:srgbClr val="454545"/>
      </a:dk2>
      <a:lt2>
        <a:srgbClr val="DADADA"/>
      </a:lt2>
      <a:accent1>
        <a:srgbClr val="E5224E"/>
      </a:accent1>
      <a:accent2>
        <a:srgbClr val="9D074E"/>
      </a:accent2>
      <a:accent3>
        <a:srgbClr val="7F2294"/>
      </a:accent3>
      <a:accent4>
        <a:srgbClr val="8D65EA"/>
      </a:accent4>
      <a:accent5>
        <a:srgbClr val="588FE2"/>
      </a:accent5>
      <a:accent6>
        <a:srgbClr val="127CA4"/>
      </a:accent6>
      <a:hlink>
        <a:srgbClr val="FB4AB6"/>
      </a:hlink>
      <a:folHlink>
        <a:srgbClr val="F98FE9"/>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6DB8EB18-3657-4051-A897-2ED38832359E}"/>
    </a:ext>
  </a:extLst>
</a:theme>
</file>

<file path=docProps/app.xml><?xml version="1.0" encoding="utf-8"?>
<Properties xmlns="http://schemas.openxmlformats.org/officeDocument/2006/extended-properties" xmlns:vt="http://schemas.openxmlformats.org/officeDocument/2006/docPropsVTypes">
  <Template>Ion Boardroom</Template>
  <TotalTime>286</TotalTime>
  <Words>728</Words>
  <Application>Microsoft Office PowerPoint</Application>
  <PresentationFormat>Widescreen</PresentationFormat>
  <Paragraphs>63</Paragraphs>
  <Slides>16</Slides>
  <Notes>0</Notes>
  <HiddenSlides>0</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16</vt:i4>
      </vt:variant>
    </vt:vector>
  </HeadingPairs>
  <TitlesOfParts>
    <vt:vector size="39" baseType="lpstr">
      <vt:lpstr>Arial</vt:lpstr>
      <vt:lpstr>Arial Black</vt:lpstr>
      <vt:lpstr>Berlin Sans FB Demi</vt:lpstr>
      <vt:lpstr>Calibri</vt:lpstr>
      <vt:lpstr>Century Gothic</vt:lpstr>
      <vt:lpstr>Garamond</vt:lpstr>
      <vt:lpstr>Gill Sans MT</vt:lpstr>
      <vt:lpstr>League Spartan</vt:lpstr>
      <vt:lpstr>League Spartan Bold Italics</vt:lpstr>
      <vt:lpstr>Segoe UI</vt:lpstr>
      <vt:lpstr>Times New Roman</vt:lpstr>
      <vt:lpstr>Trebuchet MS</vt:lpstr>
      <vt:lpstr>Wingdings 2</vt:lpstr>
      <vt:lpstr>Wingdings 3</vt:lpstr>
      <vt:lpstr>Gallery</vt:lpstr>
      <vt:lpstr>1_Facet</vt:lpstr>
      <vt:lpstr>Ion Boardroom</vt:lpstr>
      <vt:lpstr>Slice</vt:lpstr>
      <vt:lpstr>Organic</vt:lpstr>
      <vt:lpstr>Wisp</vt:lpstr>
      <vt:lpstr>Vapor Trail</vt:lpstr>
      <vt:lpstr>Quotable</vt:lpstr>
      <vt:lpstr>1_Vapor Trail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abdul</dc:creator>
  <cp:lastModifiedBy>Rakesh Vajrapu</cp:lastModifiedBy>
  <cp:revision>29</cp:revision>
  <dcterms:created xsi:type="dcterms:W3CDTF">2023-08-28T14:47:19Z</dcterms:created>
  <dcterms:modified xsi:type="dcterms:W3CDTF">2023-10-17T13:31:22Z</dcterms:modified>
</cp:coreProperties>
</file>